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sldIdLst>
    <p:sldId id="256" r:id="rId5"/>
    <p:sldId id="258" r:id="rId6"/>
    <p:sldId id="259" r:id="rId7"/>
    <p:sldId id="276" r:id="rId8"/>
    <p:sldId id="260" r:id="rId9"/>
    <p:sldId id="266" r:id="rId10"/>
    <p:sldId id="262" r:id="rId11"/>
    <p:sldId id="271" r:id="rId12"/>
    <p:sldId id="273" r:id="rId13"/>
    <p:sldId id="279" r:id="rId14"/>
    <p:sldId id="274" r:id="rId15"/>
    <p:sldId id="275" r:id="rId16"/>
    <p:sldId id="278" r:id="rId17"/>
    <p:sldId id="277" r:id="rId18"/>
    <p:sldId id="280" r:id="rId19"/>
    <p:sldId id="264" r:id="rId20"/>
    <p:sldId id="28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F2EE"/>
    <a:srgbClr val="081A34"/>
    <a:srgbClr val="F1F0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715A39-CB55-4342-9945-645DE65C3134}" v="3" dt="2024-04-25T15:16:51.337"/>
    <p1510:client id="{2A3D77D1-064D-82A0-74B4-7BB62E39DAC0}" v="3" dt="2024-04-25T17:45:54.548"/>
    <p1510:client id="{7FCBB2A5-6ACC-643A-C2BA-BCFE5D48B8F0}" v="116" dt="2024-04-25T18:50:44.580"/>
    <p1510:client id="{8620EF17-9A06-49A2-BF9E-E52241068D2A}" v="99" dt="2024-04-25T18:36:24.916"/>
    <p1510:client id="{916C3B3A-4DCB-6CDE-CF52-52E1F5F2C06B}" v="89" dt="2024-04-25T17:23:47.635"/>
    <p1510:client id="{977714BB-E161-60D2-CB32-CB93DDB215F9}" v="18" dt="2024-04-25T16:48:38.886"/>
    <p1510:client id="{A93DA0F1-D810-FC86-3AA2-CD94220E5863}" v="91" dt="2024-04-24T21:11:54.159"/>
    <p1510:client id="{E8FFDAA9-6794-F108-B1FD-F047C0C70616}" v="853" dt="2024-04-25T01:04:53.457"/>
    <p1510:client id="{FC130477-46C4-814B-A836-F0EA6232CA9A}" v="379" dt="2024-04-25T18:26:29.9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media/hdphoto1.wdp>
</file>

<file path=ppt/media/image1.jpeg>
</file>

<file path=ppt/media/image10.png>
</file>

<file path=ppt/media/image11.jpeg>
</file>

<file path=ppt/media/image12.png>
</file>

<file path=ppt/media/image13.png>
</file>

<file path=ppt/media/image14.jpeg>
</file>

<file path=ppt/media/image15.jpeg>
</file>

<file path=ppt/media/image16.jpeg>
</file>

<file path=ppt/media/image2.jpe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914641-3298-CE44-B187-BB6AF62D6A8D}" type="datetimeFigureOut">
              <a:rPr lang="en-US" smtClean="0"/>
              <a:t>10/22/2024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6FAE7B-71B9-8A47-9149-E9ECC73A9472}" type="slidenum">
              <a:rPr lang="en-US" smtClean="0"/>
              <a:t>‹#›</a:t>
            </a:fld>
            <a:endParaRPr lang="en-US"/>
          </a:p>
        </p:txBody>
      </p:sp>
    </p:spTree>
    <p:extLst>
      <p:ext uri="{BB962C8B-B14F-4D97-AF65-F5344CB8AC3E}">
        <p14:creationId xmlns:p14="http://schemas.microsoft.com/office/powerpoint/2010/main" val="2178699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Levene’s</a:t>
            </a:r>
            <a:r>
              <a:rPr lang="en-US"/>
              <a:t> test the Sig value = 0.943 &lt; Alpha -&gt; Reject the null Hypotheses </a:t>
            </a:r>
          </a:p>
        </p:txBody>
      </p:sp>
      <p:sp>
        <p:nvSpPr>
          <p:cNvPr id="4" name="Slide Number Placeholder 3"/>
          <p:cNvSpPr>
            <a:spLocks noGrp="1"/>
          </p:cNvSpPr>
          <p:nvPr>
            <p:ph type="sldNum" sz="quarter" idx="5"/>
          </p:nvPr>
        </p:nvSpPr>
        <p:spPr/>
        <p:txBody>
          <a:bodyPr/>
          <a:lstStyle/>
          <a:p>
            <a:fld id="{CB6FAE7B-71B9-8A47-9149-E9ECC73A9472}" type="slidenum">
              <a:rPr lang="en-US" smtClean="0"/>
              <a:t>10</a:t>
            </a:fld>
            <a:endParaRPr lang="en-US"/>
          </a:p>
        </p:txBody>
      </p:sp>
    </p:spTree>
    <p:extLst>
      <p:ext uri="{BB962C8B-B14F-4D97-AF65-F5344CB8AC3E}">
        <p14:creationId xmlns:p14="http://schemas.microsoft.com/office/powerpoint/2010/main" val="3800811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a:solidFill>
                  <a:srgbClr val="0D0D0D"/>
                </a:solidFill>
                <a:effectLst/>
                <a:highlight>
                  <a:srgbClr val="FFFFFF"/>
                </a:highlight>
                <a:latin typeface="Söhne"/>
              </a:rPr>
              <a:t>Investment in Other Areas of the Customer Experience</a:t>
            </a:r>
            <a:r>
              <a:rPr lang="en-US" b="0" i="0">
                <a:solidFill>
                  <a:srgbClr val="0D0D0D"/>
                </a:solidFill>
                <a:effectLst/>
                <a:highlight>
                  <a:srgbClr val="FFFFFF"/>
                </a:highlight>
                <a:latin typeface="Söhne"/>
              </a:rPr>
              <a:t>: Since in-flight food satisfaction does not appear to differentiate Delta from American Airlines, it may be more strategic to allocate resources towards other aspects of the customer experience that can serve as differentiators. This could include cabin comfort, entertainment options, customer service, or loyalty programs. These areas might offer a better return on investment in terms of enhancing customer satisfaction and loyalty.</a:t>
            </a:r>
          </a:p>
          <a:p>
            <a:pPr algn="l">
              <a:buFont typeface="+mj-lt"/>
              <a:buAutoNum type="arabicPeriod"/>
            </a:pPr>
            <a:r>
              <a:rPr lang="en-US" b="1" i="0">
                <a:solidFill>
                  <a:srgbClr val="0D0D0D"/>
                </a:solidFill>
                <a:effectLst/>
                <a:highlight>
                  <a:srgbClr val="FFFFFF"/>
                </a:highlight>
                <a:latin typeface="Söhne"/>
              </a:rPr>
              <a:t>Continuous Improvement and Innovation in Food Services</a:t>
            </a:r>
            <a:r>
              <a:rPr lang="en-US" b="0" i="0">
                <a:solidFill>
                  <a:srgbClr val="0D0D0D"/>
                </a:solidFill>
                <a:effectLst/>
                <a:highlight>
                  <a:srgbClr val="FFFFFF"/>
                </a:highlight>
                <a:latin typeface="Söhne"/>
              </a:rPr>
              <a:t>: While current satisfaction levels are similar between the airlines, it’s important not to become complacent. Management should focus on continuous improvement and innovation within in-flight food services to exceed passenger expectations. Regularly updating the menu, accommodating dietary restrictions, and ensuring the freshness and quality of meals can contribute to a superior customer experience that may become significant over time.</a:t>
            </a:r>
          </a:p>
          <a:p>
            <a:endParaRPr lang="en-US"/>
          </a:p>
        </p:txBody>
      </p:sp>
      <p:sp>
        <p:nvSpPr>
          <p:cNvPr id="4" name="Slide Number Placeholder 3"/>
          <p:cNvSpPr>
            <a:spLocks noGrp="1"/>
          </p:cNvSpPr>
          <p:nvPr>
            <p:ph type="sldNum" sz="quarter" idx="5"/>
          </p:nvPr>
        </p:nvSpPr>
        <p:spPr/>
        <p:txBody>
          <a:bodyPr/>
          <a:lstStyle/>
          <a:p>
            <a:fld id="{CB6FAE7B-71B9-8A47-9149-E9ECC73A9472}" type="slidenum">
              <a:rPr lang="en-US" smtClean="0"/>
              <a:t>16</a:t>
            </a:fld>
            <a:endParaRPr lang="en-US"/>
          </a:p>
        </p:txBody>
      </p:sp>
    </p:spTree>
    <p:extLst>
      <p:ext uri="{BB962C8B-B14F-4D97-AF65-F5344CB8AC3E}">
        <p14:creationId xmlns:p14="http://schemas.microsoft.com/office/powerpoint/2010/main" val="1479588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Levene’s</a:t>
            </a:r>
            <a:r>
              <a:rPr lang="en-US"/>
              <a:t> test the Sig value = 0.943 &lt; Alpha -&gt; Reject the null Hypotheses </a:t>
            </a:r>
          </a:p>
        </p:txBody>
      </p:sp>
      <p:sp>
        <p:nvSpPr>
          <p:cNvPr id="4" name="Slide Number Placeholder 3"/>
          <p:cNvSpPr>
            <a:spLocks noGrp="1"/>
          </p:cNvSpPr>
          <p:nvPr>
            <p:ph type="sldNum" sz="quarter" idx="5"/>
          </p:nvPr>
        </p:nvSpPr>
        <p:spPr/>
        <p:txBody>
          <a:bodyPr/>
          <a:lstStyle/>
          <a:p>
            <a:fld id="{CB6FAE7B-71B9-8A47-9149-E9ECC73A9472}" type="slidenum">
              <a:rPr lang="en-US" smtClean="0"/>
              <a:t>17</a:t>
            </a:fld>
            <a:endParaRPr lang="en-US"/>
          </a:p>
        </p:txBody>
      </p:sp>
    </p:spTree>
    <p:extLst>
      <p:ext uri="{BB962C8B-B14F-4D97-AF65-F5344CB8AC3E}">
        <p14:creationId xmlns:p14="http://schemas.microsoft.com/office/powerpoint/2010/main" val="4237961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FD728-2ED2-D09A-550A-BEE85F29DB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489C9A-0963-6929-D5F8-AB2AFCF256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0FC0F5-C940-4191-D81C-56A14873B2B6}"/>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5" name="Footer Placeholder 4">
            <a:extLst>
              <a:ext uri="{FF2B5EF4-FFF2-40B4-BE49-F238E27FC236}">
                <a16:creationId xmlns:a16="http://schemas.microsoft.com/office/drawing/2014/main" id="{94E2A066-C2F9-4595-6D1C-63E53A93E1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A29D-6590-9317-71D9-DB06E7D4CF43}"/>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10882048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7AE79-B469-FD3A-BABB-72ABCE9133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C1EEA8-B47F-A5BD-70EF-F5611A12C3C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14F3EC-237C-A8BE-84A0-C76BBB6D826E}"/>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5" name="Footer Placeholder 4">
            <a:extLst>
              <a:ext uri="{FF2B5EF4-FFF2-40B4-BE49-F238E27FC236}">
                <a16:creationId xmlns:a16="http://schemas.microsoft.com/office/drawing/2014/main" id="{682AFFFD-1931-FD5D-2301-3132B2C2FE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AD1441-FBF4-2169-94DB-9F60CE05D5EA}"/>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1384190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47DCBA-ECAD-CF3E-14B2-EA2F99C3A6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EAC877-9729-2FB9-00B1-AF1FE7DFAB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17B52B-790F-540E-0431-35E7CCC9F429}"/>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5" name="Footer Placeholder 4">
            <a:extLst>
              <a:ext uri="{FF2B5EF4-FFF2-40B4-BE49-F238E27FC236}">
                <a16:creationId xmlns:a16="http://schemas.microsoft.com/office/drawing/2014/main" id="{616040C2-4F35-19D6-F891-EAE2BE82D4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90946-3E23-B88D-80CE-9D2225A0E2D2}"/>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4635681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1A74-8F8C-F4B3-1A81-7AD458D38E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9AE0E6-39D9-892A-F0B1-F0352F2D9C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5342C-05A1-726C-9720-62003F5068F8}"/>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5" name="Footer Placeholder 4">
            <a:extLst>
              <a:ext uri="{FF2B5EF4-FFF2-40B4-BE49-F238E27FC236}">
                <a16:creationId xmlns:a16="http://schemas.microsoft.com/office/drawing/2014/main" id="{D8EE29DE-4586-4C4F-0E5B-C1C104E3DD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8DEC0C-C2ED-F716-4740-DA193326AA23}"/>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24534004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78416-9704-775F-3DAF-E8DFC241FC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90AE9AD-50DE-4CD9-1109-64D245D51C4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2816B1-667D-2775-907B-8369A803068F}"/>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5" name="Footer Placeholder 4">
            <a:extLst>
              <a:ext uri="{FF2B5EF4-FFF2-40B4-BE49-F238E27FC236}">
                <a16:creationId xmlns:a16="http://schemas.microsoft.com/office/drawing/2014/main" id="{C83E7899-273A-75C7-9B78-927561EB55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D2AC5C-68F0-491D-A802-8A3F5E39C0EC}"/>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580268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E35C5-9629-1A74-EA05-6992A851EC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3D82BA-26EA-230B-87A5-A490C3D00D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738A072-CCB7-BB72-0BAC-DFD709F1171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18581E-952D-DC3F-90C1-035B8D5402AB}"/>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6" name="Footer Placeholder 5">
            <a:extLst>
              <a:ext uri="{FF2B5EF4-FFF2-40B4-BE49-F238E27FC236}">
                <a16:creationId xmlns:a16="http://schemas.microsoft.com/office/drawing/2014/main" id="{1CFC9B0E-CB5F-045A-C42D-BFFDC03CE2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722A03-8F3E-E85E-4AB0-6C95F3AB2C87}"/>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2818661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BACAD-8268-2C7E-788F-A5101400EE7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6D8FB3-FE03-3624-7717-C7F0609DEE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AEBEC8-6364-0D8E-04B1-A602794ADF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ED1D90B-AF60-ACA0-B3CA-C29FDD21C4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0DC2552-E1B2-08BF-5AF5-45DBD00A63B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83F70F-0C80-6951-8AFF-02A02BAA87B5}"/>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8" name="Footer Placeholder 7">
            <a:extLst>
              <a:ext uri="{FF2B5EF4-FFF2-40B4-BE49-F238E27FC236}">
                <a16:creationId xmlns:a16="http://schemas.microsoft.com/office/drawing/2014/main" id="{BCD36C99-63E8-5943-9CB9-DEA49B38FD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4B7760-D78D-0D60-55DD-545C8B6118CF}"/>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2813080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CD27F-0FDD-D454-B523-143DC49D5C1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86105CB-E8FA-97E0-FF79-3B07FE65187B}"/>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4" name="Footer Placeholder 3">
            <a:extLst>
              <a:ext uri="{FF2B5EF4-FFF2-40B4-BE49-F238E27FC236}">
                <a16:creationId xmlns:a16="http://schemas.microsoft.com/office/drawing/2014/main" id="{7746C2D1-A77A-5109-F537-521CF7EDA9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459234-E77A-EC34-C60A-6BA8712EF278}"/>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2587011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BEA2A0-376A-0D89-49C3-BB5A9989F283}"/>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3" name="Footer Placeholder 2">
            <a:extLst>
              <a:ext uri="{FF2B5EF4-FFF2-40B4-BE49-F238E27FC236}">
                <a16:creationId xmlns:a16="http://schemas.microsoft.com/office/drawing/2014/main" id="{86C5EF39-A915-BB8C-E172-D2A4736BBB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14558A-8268-E794-4325-2574AAF52A0B}"/>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14066066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93885-CF74-6E7A-B5B4-9537641AE8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647444-9183-4D15-A7E5-16B800C515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16D6D8-719B-3CC5-A86A-5B9C8443A5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CC8903-FE90-A2CA-2731-EFC1BF7A6812}"/>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6" name="Footer Placeholder 5">
            <a:extLst>
              <a:ext uri="{FF2B5EF4-FFF2-40B4-BE49-F238E27FC236}">
                <a16:creationId xmlns:a16="http://schemas.microsoft.com/office/drawing/2014/main" id="{BF41066C-6C85-4542-635F-7E8ACD5BE2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2336FC-A62C-4A28-EAFC-317E72F1AF19}"/>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2740719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F643B-7791-AD42-F14D-2038C38D8E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E94D36F-CB34-A29A-4F81-F0D504FF80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CF0CBDC-BA6A-78BF-8A07-1796CBA9E2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4119FB-6B15-E97E-1621-E85587B347F2}"/>
              </a:ext>
            </a:extLst>
          </p:cNvPr>
          <p:cNvSpPr>
            <a:spLocks noGrp="1"/>
          </p:cNvSpPr>
          <p:nvPr>
            <p:ph type="dt" sz="half" idx="10"/>
          </p:nvPr>
        </p:nvSpPr>
        <p:spPr/>
        <p:txBody>
          <a:bodyPr/>
          <a:lstStyle/>
          <a:p>
            <a:fld id="{2981510C-649C-094D-8D0D-29F8B6054852}" type="datetimeFigureOut">
              <a:rPr lang="en-US" smtClean="0"/>
              <a:t>10/22/2024</a:t>
            </a:fld>
            <a:endParaRPr lang="en-US"/>
          </a:p>
        </p:txBody>
      </p:sp>
      <p:sp>
        <p:nvSpPr>
          <p:cNvPr id="6" name="Footer Placeholder 5">
            <a:extLst>
              <a:ext uri="{FF2B5EF4-FFF2-40B4-BE49-F238E27FC236}">
                <a16:creationId xmlns:a16="http://schemas.microsoft.com/office/drawing/2014/main" id="{80D9AE17-CA91-B13C-E84E-DF11432695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AEE175-7EE3-419E-25E7-5F82FDC69655}"/>
              </a:ext>
            </a:extLst>
          </p:cNvPr>
          <p:cNvSpPr>
            <a:spLocks noGrp="1"/>
          </p:cNvSpPr>
          <p:nvPr>
            <p:ph type="sldNum" sz="quarter" idx="12"/>
          </p:nvPr>
        </p:nvSpPr>
        <p:spPr/>
        <p:txBody>
          <a:bodyPr/>
          <a:lstStyle/>
          <a:p>
            <a:fld id="{56F239F2-5FD2-034E-B54E-3F8011037E46}" type="slidenum">
              <a:rPr lang="en-US" smtClean="0"/>
              <a:t>‹#›</a:t>
            </a:fld>
            <a:endParaRPr lang="en-US"/>
          </a:p>
        </p:txBody>
      </p:sp>
    </p:spTree>
    <p:extLst>
      <p:ext uri="{BB962C8B-B14F-4D97-AF65-F5344CB8AC3E}">
        <p14:creationId xmlns:p14="http://schemas.microsoft.com/office/powerpoint/2010/main" val="2211656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832AE2-ECC0-D9F4-F0F8-10187AD46B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A30106-20E4-DD5E-41EC-FCECD91BEE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6E8CA1-84DB-B119-FFD0-2AC8A0EEFB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981510C-649C-094D-8D0D-29F8B6054852}" type="datetimeFigureOut">
              <a:rPr lang="en-US" smtClean="0"/>
              <a:t>10/22/2024</a:t>
            </a:fld>
            <a:endParaRPr lang="en-US"/>
          </a:p>
        </p:txBody>
      </p:sp>
      <p:sp>
        <p:nvSpPr>
          <p:cNvPr id="5" name="Footer Placeholder 4">
            <a:extLst>
              <a:ext uri="{FF2B5EF4-FFF2-40B4-BE49-F238E27FC236}">
                <a16:creationId xmlns:a16="http://schemas.microsoft.com/office/drawing/2014/main" id="{F1A5AEB1-678E-E876-0340-ABF71C9442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956F77D-A9AE-6C12-78E3-B59D9ACE32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6F239F2-5FD2-034E-B54E-3F8011037E46}" type="slidenum">
              <a:rPr lang="en-US" smtClean="0"/>
              <a:t>‹#›</a:t>
            </a:fld>
            <a:endParaRPr lang="en-US"/>
          </a:p>
        </p:txBody>
      </p:sp>
    </p:spTree>
    <p:extLst>
      <p:ext uri="{BB962C8B-B14F-4D97-AF65-F5344CB8AC3E}">
        <p14:creationId xmlns:p14="http://schemas.microsoft.com/office/powerpoint/2010/main" val="39898994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11">
            <a:extLst>
              <a:ext uri="{FF2B5EF4-FFF2-40B4-BE49-F238E27FC236}">
                <a16:creationId xmlns:a16="http://schemas.microsoft.com/office/drawing/2014/main" id="{68201A4D-D7A3-E2D6-CFAB-16194B76D6CA}"/>
              </a:ext>
            </a:extLst>
          </p:cNvPr>
          <p:cNvSpPr txBox="1"/>
          <p:nvPr/>
        </p:nvSpPr>
        <p:spPr>
          <a:xfrm>
            <a:off x="252801" y="1643108"/>
            <a:ext cx="3532209" cy="2832177"/>
          </a:xfrm>
          <a:prstGeom prst="rect">
            <a:avLst/>
          </a:prstGeom>
        </p:spPr>
        <p:txBody>
          <a:bodyPr vert="horz" lIns="91440" tIns="45720" rIns="91440" bIns="45720" rtlCol="0" anchor="b">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90000"/>
              </a:lnSpc>
              <a:spcBef>
                <a:spcPct val="0"/>
              </a:spcBef>
              <a:spcAft>
                <a:spcPts val="600"/>
              </a:spcAft>
            </a:pPr>
            <a:r>
              <a:rPr lang="en-US" sz="2800" b="1" kern="1200">
                <a:solidFill>
                  <a:srgbClr val="FFFFFF"/>
                </a:solidFill>
                <a:latin typeface="+mj-lt"/>
                <a:ea typeface="+mj-ea"/>
                <a:cs typeface="+mj-cs"/>
              </a:rPr>
              <a:t>Comparative Catering Strategies: Enhancing Passenger Experience at Delta and American Airlines</a:t>
            </a:r>
            <a:endParaRPr lang="en-US" sz="2800" kern="1200">
              <a:solidFill>
                <a:srgbClr val="FFFFFF"/>
              </a:solidFill>
              <a:latin typeface="+mj-lt"/>
              <a:ea typeface="+mj-ea"/>
              <a:cs typeface="+mj-cs"/>
            </a:endParaRPr>
          </a:p>
        </p:txBody>
      </p:sp>
      <p:sp>
        <p:nvSpPr>
          <p:cNvPr id="2" name="Subtitle 2">
            <a:extLst>
              <a:ext uri="{FF2B5EF4-FFF2-40B4-BE49-F238E27FC236}">
                <a16:creationId xmlns:a16="http://schemas.microsoft.com/office/drawing/2014/main" id="{ECAF56ED-E365-EFA3-6843-4799A94036F1}"/>
              </a:ext>
            </a:extLst>
          </p:cNvPr>
          <p:cNvSpPr>
            <a:spLocks noGrp="1"/>
          </p:cNvSpPr>
          <p:nvPr/>
        </p:nvSpPr>
        <p:spPr>
          <a:xfrm>
            <a:off x="4905052" y="5110791"/>
            <a:ext cx="6470325" cy="1533849"/>
          </a:xfrm>
          <a:prstGeom prst="rect">
            <a:avLst/>
          </a:prstGeom>
        </p:spPr>
        <p:txBody>
          <a:bodyPr vert="horz" lIns="91440" tIns="45720" rIns="91440" bIns="4572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557784">
              <a:spcAft>
                <a:spcPts val="600"/>
              </a:spcAft>
            </a:pPr>
            <a:r>
              <a:rPr lang="en-US" sz="2400" kern="1200">
                <a:latin typeface="+mn-lt"/>
                <a:ea typeface="+mn-ea"/>
                <a:cs typeface="+mn-cs"/>
              </a:rPr>
              <a:t>By: Skylar Schmidt, </a:t>
            </a:r>
            <a:r>
              <a:rPr lang="en-US" sz="2400" kern="1200" err="1">
                <a:latin typeface="+mn-lt"/>
                <a:ea typeface="+mn-ea"/>
                <a:cs typeface="+mn-cs"/>
              </a:rPr>
              <a:t>Pothu</a:t>
            </a:r>
            <a:r>
              <a:rPr lang="en-US" sz="2400" kern="1200">
                <a:latin typeface="+mn-lt"/>
                <a:ea typeface="+mn-ea"/>
                <a:cs typeface="+mn-cs"/>
              </a:rPr>
              <a:t> Swetha,</a:t>
            </a:r>
            <a:r>
              <a:rPr lang="en-US" sz="2400"/>
              <a:t> </a:t>
            </a:r>
            <a:endParaRPr lang="en-US" sz="2400" kern="1200">
              <a:latin typeface="+mn-lt"/>
              <a:ea typeface="+mn-ea"/>
              <a:cs typeface="+mn-cs"/>
            </a:endParaRPr>
          </a:p>
          <a:p>
            <a:pPr algn="ctr" defTabSz="557784">
              <a:spcAft>
                <a:spcPts val="600"/>
              </a:spcAft>
            </a:pPr>
            <a:r>
              <a:rPr lang="en-US" sz="2400" kern="1200">
                <a:latin typeface="+mn-lt"/>
                <a:ea typeface="+mn-ea"/>
                <a:cs typeface="+mn-cs"/>
              </a:rPr>
              <a:t>Shwetha Lokeshkumar,</a:t>
            </a:r>
            <a:r>
              <a:rPr lang="en-US" sz="2400"/>
              <a:t> </a:t>
            </a:r>
            <a:endParaRPr lang="en-US" sz="2400" kern="1200">
              <a:latin typeface="+mn-lt"/>
            </a:endParaRPr>
          </a:p>
          <a:p>
            <a:pPr algn="ctr" defTabSz="557784">
              <a:spcAft>
                <a:spcPts val="600"/>
              </a:spcAft>
            </a:pPr>
            <a:r>
              <a:rPr lang="en-US" sz="2400"/>
              <a:t>Vaibhavi</a:t>
            </a:r>
            <a:r>
              <a:rPr lang="en-US" sz="2400" kern="1200">
                <a:latin typeface="+mn-lt"/>
                <a:ea typeface="+mn-ea"/>
                <a:cs typeface="+mn-cs"/>
              </a:rPr>
              <a:t> Shastri, Reilly Bronson</a:t>
            </a:r>
            <a:endParaRPr lang="en-US" sz="2400"/>
          </a:p>
        </p:txBody>
      </p:sp>
      <p:pic>
        <p:nvPicPr>
          <p:cNvPr id="6" name="Picture 5" descr="Two airplanes flying in the sky&#10;&#10;Description automatically generated">
            <a:extLst>
              <a:ext uri="{FF2B5EF4-FFF2-40B4-BE49-F238E27FC236}">
                <a16:creationId xmlns:a16="http://schemas.microsoft.com/office/drawing/2014/main" id="{2D51E6B1-6CD5-AE5A-5B20-9D227773CA2E}"/>
              </a:ext>
            </a:extLst>
          </p:cNvPr>
          <p:cNvPicPr>
            <a:picLocks noChangeAspect="1"/>
          </p:cNvPicPr>
          <p:nvPr/>
        </p:nvPicPr>
        <p:blipFill>
          <a:blip r:embed="rId2"/>
          <a:stretch>
            <a:fillRect/>
          </a:stretch>
        </p:blipFill>
        <p:spPr>
          <a:xfrm>
            <a:off x="4042074" y="5560"/>
            <a:ext cx="8146667" cy="4670517"/>
          </a:xfrm>
          <a:prstGeom prst="rect">
            <a:avLst/>
          </a:prstGeom>
        </p:spPr>
      </p:pic>
    </p:spTree>
    <p:extLst>
      <p:ext uri="{BB962C8B-B14F-4D97-AF65-F5344CB8AC3E}">
        <p14:creationId xmlns:p14="http://schemas.microsoft.com/office/powerpoint/2010/main" val="3099437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342E0-6280-B9FE-22B1-A0C5D1BD1EF3}"/>
              </a:ext>
            </a:extLst>
          </p:cNvPr>
          <p:cNvSpPr>
            <a:spLocks noGrp="1"/>
          </p:cNvSpPr>
          <p:nvPr>
            <p:ph type="title"/>
          </p:nvPr>
        </p:nvSpPr>
        <p:spPr>
          <a:xfrm>
            <a:off x="838200" y="365125"/>
            <a:ext cx="10515600" cy="998992"/>
          </a:xfrm>
        </p:spPr>
        <p:txBody>
          <a:bodyPr/>
          <a:lstStyle/>
          <a:p>
            <a:r>
              <a:rPr lang="en-US">
                <a:ea typeface="+mj-lt"/>
                <a:cs typeface="+mj-lt"/>
              </a:rPr>
              <a:t>Test Results</a:t>
            </a:r>
            <a:endParaRPr lang="en-US"/>
          </a:p>
        </p:txBody>
      </p:sp>
      <p:sp>
        <p:nvSpPr>
          <p:cNvPr id="12" name="TextBox 11">
            <a:extLst>
              <a:ext uri="{FF2B5EF4-FFF2-40B4-BE49-F238E27FC236}">
                <a16:creationId xmlns:a16="http://schemas.microsoft.com/office/drawing/2014/main" id="{0CF956DF-2A66-01D6-BCD0-23C72B90EE5D}"/>
              </a:ext>
            </a:extLst>
          </p:cNvPr>
          <p:cNvSpPr txBox="1"/>
          <p:nvPr/>
        </p:nvSpPr>
        <p:spPr>
          <a:xfrm>
            <a:off x="838200" y="1267958"/>
            <a:ext cx="10700084" cy="28531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nSpc>
                <a:spcPct val="150000"/>
              </a:lnSpc>
              <a:spcBef>
                <a:spcPts val="0"/>
              </a:spcBef>
              <a:spcAft>
                <a:spcPts val="800"/>
              </a:spcAft>
              <a:buSzPts val="1000"/>
              <a:buFont typeface="Arial" panose="020B0604020202020204" pitchFamily="34" charset="0"/>
              <a:buChar char="•"/>
              <a:tabLst>
                <a:tab pos="457200" algn="l"/>
              </a:tabLst>
            </a:pPr>
            <a:r>
              <a:rPr lang="en-US" sz="1800" err="1">
                <a:effectLst/>
                <a:latin typeface="Aptos" panose="020B0004020202020204" pitchFamily="34" charset="0"/>
                <a:ea typeface="Times New Roman" panose="02020603050405020304" pitchFamily="18" charset="0"/>
                <a:cs typeface="Arial" panose="020B0604020202020204" pitchFamily="34" charset="0"/>
              </a:rPr>
              <a:t>Levene’s</a:t>
            </a:r>
            <a:r>
              <a:rPr lang="en-US" sz="1800">
                <a:effectLst/>
                <a:latin typeface="Aptos" panose="020B0004020202020204" pitchFamily="34" charset="0"/>
                <a:ea typeface="Times New Roman" panose="02020603050405020304" pitchFamily="18" charset="0"/>
                <a:cs typeface="Arial" panose="020B0604020202020204" pitchFamily="34" charset="0"/>
              </a:rPr>
              <a:t> Test for Equality of Variances: F = 0.005, p = 0.943</a:t>
            </a:r>
            <a:r>
              <a:rPr lang="en-US">
                <a:latin typeface="Aptos" panose="020B0004020202020204" pitchFamily="34" charset="0"/>
                <a:ea typeface="Times New Roman" panose="02020603050405020304" pitchFamily="18" charset="0"/>
                <a:cs typeface="Arial" panose="020B0604020202020204" pitchFamily="34" charset="0"/>
              </a:rPr>
              <a:t>. </a:t>
            </a:r>
          </a:p>
          <a:p>
            <a:pPr marR="0" lvl="0">
              <a:lnSpc>
                <a:spcPct val="150000"/>
              </a:lnSpc>
              <a:spcBef>
                <a:spcPts val="0"/>
              </a:spcBef>
              <a:spcAft>
                <a:spcPts val="800"/>
              </a:spcAft>
              <a:buSzPts val="1000"/>
              <a:tabLst>
                <a:tab pos="457200" algn="l"/>
              </a:tabLst>
            </a:pPr>
            <a:r>
              <a:rPr lang="en-US">
                <a:solidFill>
                  <a:schemeClr val="accent2"/>
                </a:solidFill>
                <a:latin typeface="Aptos" panose="020B0004020202020204" pitchFamily="34" charset="0"/>
              </a:rPr>
              <a:t>	The p-value greater than Alpha(0.05) indicates we </a:t>
            </a:r>
            <a:r>
              <a:rPr lang="en-US" b="1">
                <a:solidFill>
                  <a:schemeClr val="accent2"/>
                </a:solidFill>
                <a:latin typeface="Aptos" panose="020B0004020202020204" pitchFamily="34" charset="0"/>
              </a:rPr>
              <a:t>fail to reject Null Hypotheses.</a:t>
            </a:r>
            <a:r>
              <a:rPr lang="en-US">
                <a:solidFill>
                  <a:schemeClr val="accent2"/>
                </a:solidFill>
                <a:latin typeface="Aptos" panose="020B0004020202020204" pitchFamily="34" charset="0"/>
              </a:rPr>
              <a:t> Hence, The variance in satisfaction scores is similar across the two groups.</a:t>
            </a:r>
            <a:endParaRPr lang="en-US">
              <a:solidFill>
                <a:schemeClr val="accent2"/>
              </a:solidFill>
              <a:latin typeface="Bahnschrift"/>
            </a:endParaRPr>
          </a:p>
          <a:p>
            <a:pPr marL="285750" indent="-285750">
              <a:lnSpc>
                <a:spcPct val="150000"/>
              </a:lnSpc>
              <a:spcAft>
                <a:spcPts val="800"/>
              </a:spcAft>
              <a:buSzPts val="1000"/>
              <a:buFont typeface="Arial" panose="020B0604020202020204" pitchFamily="34" charset="0"/>
              <a:buChar char="•"/>
              <a:tabLst>
                <a:tab pos="457200" algn="l"/>
              </a:tabLst>
            </a:pPr>
            <a:r>
              <a:rPr lang="en-US" sz="1800">
                <a:effectLst/>
                <a:latin typeface="Aptos" panose="020B0004020202020204" pitchFamily="34" charset="0"/>
                <a:ea typeface="Times New Roman" panose="02020603050405020304" pitchFamily="18" charset="0"/>
                <a:cs typeface="Arial" panose="020B0604020202020204" pitchFamily="34" charset="0"/>
              </a:rPr>
              <a:t>T-Test for Equal of Means: t = 0.359, p = 0.721 (two-tailed).</a:t>
            </a:r>
          </a:p>
          <a:p>
            <a:pPr>
              <a:lnSpc>
                <a:spcPct val="150000"/>
              </a:lnSpc>
              <a:spcAft>
                <a:spcPts val="800"/>
              </a:spcAft>
              <a:buSzPts val="1000"/>
              <a:tabLst>
                <a:tab pos="457200" algn="l"/>
              </a:tabLst>
            </a:pPr>
            <a:r>
              <a:rPr lang="en-US">
                <a:solidFill>
                  <a:schemeClr val="accent2"/>
                </a:solidFill>
                <a:latin typeface="Aptos" panose="020B0004020202020204" pitchFamily="34" charset="0"/>
                <a:cs typeface="Arial" panose="020B0604020202020204" pitchFamily="34" charset="0"/>
              </a:rPr>
              <a:t>	</a:t>
            </a:r>
            <a:r>
              <a:rPr lang="en-US">
                <a:solidFill>
                  <a:schemeClr val="accent2"/>
                </a:solidFill>
                <a:latin typeface="Aptos" panose="020B0004020202020204" pitchFamily="34" charset="0"/>
              </a:rPr>
              <a:t>The p-value greater than Alpha(0.05) indicates we </a:t>
            </a:r>
            <a:r>
              <a:rPr lang="en-US" b="1">
                <a:solidFill>
                  <a:schemeClr val="accent2"/>
                </a:solidFill>
                <a:latin typeface="Aptos" panose="020B0004020202020204" pitchFamily="34" charset="0"/>
              </a:rPr>
              <a:t>fail to reject Null Hypotheses</a:t>
            </a:r>
            <a:r>
              <a:rPr lang="en-US">
                <a:solidFill>
                  <a:schemeClr val="accent2"/>
                </a:solidFill>
                <a:latin typeface="Aptos" panose="020B0004020202020204" pitchFamily="34" charset="0"/>
              </a:rPr>
              <a:t>, indicating no statistically significant difference scores between the groups(Delta and American)</a:t>
            </a:r>
          </a:p>
        </p:txBody>
      </p:sp>
      <p:pic>
        <p:nvPicPr>
          <p:cNvPr id="4" name="Picture 3" descr="Cloud | Transformice Wiki | Fandom">
            <a:extLst>
              <a:ext uri="{FF2B5EF4-FFF2-40B4-BE49-F238E27FC236}">
                <a16:creationId xmlns:a16="http://schemas.microsoft.com/office/drawing/2014/main" id="{5DB42738-0108-DC3C-4D1D-D72140326A90}"/>
              </a:ext>
            </a:extLst>
          </p:cNvPr>
          <p:cNvPicPr>
            <a:picLocks noChangeAspect="1"/>
          </p:cNvPicPr>
          <p:nvPr/>
        </p:nvPicPr>
        <p:blipFill>
          <a:blip r:embed="rId3"/>
          <a:stretch>
            <a:fillRect/>
          </a:stretch>
        </p:blipFill>
        <p:spPr>
          <a:xfrm>
            <a:off x="9997924" y="-550067"/>
            <a:ext cx="2743200" cy="1837944"/>
          </a:xfrm>
          <a:prstGeom prst="rect">
            <a:avLst/>
          </a:prstGeom>
        </p:spPr>
      </p:pic>
      <p:pic>
        <p:nvPicPr>
          <p:cNvPr id="5" name="Picture 4" descr="Cloud | Transformice Wiki | Fandom">
            <a:extLst>
              <a:ext uri="{FF2B5EF4-FFF2-40B4-BE49-F238E27FC236}">
                <a16:creationId xmlns:a16="http://schemas.microsoft.com/office/drawing/2014/main" id="{3F6B9A79-961C-8B8A-09FD-6E896A4F9162}"/>
              </a:ext>
            </a:extLst>
          </p:cNvPr>
          <p:cNvPicPr>
            <a:picLocks noChangeAspect="1"/>
          </p:cNvPicPr>
          <p:nvPr/>
        </p:nvPicPr>
        <p:blipFill>
          <a:blip r:embed="rId3"/>
          <a:stretch>
            <a:fillRect/>
          </a:stretch>
        </p:blipFill>
        <p:spPr>
          <a:xfrm>
            <a:off x="7941733" y="-453305"/>
            <a:ext cx="2743200" cy="1837944"/>
          </a:xfrm>
          <a:prstGeom prst="rect">
            <a:avLst/>
          </a:prstGeom>
        </p:spPr>
      </p:pic>
      <p:pic>
        <p:nvPicPr>
          <p:cNvPr id="8" name="Picture 7" descr="Cloud | Transformice Wiki | Fandom">
            <a:extLst>
              <a:ext uri="{FF2B5EF4-FFF2-40B4-BE49-F238E27FC236}">
                <a16:creationId xmlns:a16="http://schemas.microsoft.com/office/drawing/2014/main" id="{220ED192-DD8D-ED76-51EC-238DA6223277}"/>
              </a:ext>
            </a:extLst>
          </p:cNvPr>
          <p:cNvPicPr>
            <a:picLocks noChangeAspect="1"/>
          </p:cNvPicPr>
          <p:nvPr/>
        </p:nvPicPr>
        <p:blipFill>
          <a:blip r:embed="rId3"/>
          <a:stretch>
            <a:fillRect/>
          </a:stretch>
        </p:blipFill>
        <p:spPr>
          <a:xfrm>
            <a:off x="5090583" y="-360817"/>
            <a:ext cx="2857500" cy="1628775"/>
          </a:xfrm>
          <a:prstGeom prst="rect">
            <a:avLst/>
          </a:prstGeom>
        </p:spPr>
      </p:pic>
      <p:pic>
        <p:nvPicPr>
          <p:cNvPr id="9" name="Picture 8" descr="Cloud | Transformice Wiki | Fandom">
            <a:extLst>
              <a:ext uri="{FF2B5EF4-FFF2-40B4-BE49-F238E27FC236}">
                <a16:creationId xmlns:a16="http://schemas.microsoft.com/office/drawing/2014/main" id="{8F5C4EEC-215A-FFAB-B59F-E2F0C93A6270}"/>
              </a:ext>
            </a:extLst>
          </p:cNvPr>
          <p:cNvPicPr>
            <a:picLocks noChangeAspect="1"/>
          </p:cNvPicPr>
          <p:nvPr/>
        </p:nvPicPr>
        <p:blipFill>
          <a:blip r:embed="rId3"/>
          <a:stretch>
            <a:fillRect/>
          </a:stretch>
        </p:blipFill>
        <p:spPr>
          <a:xfrm rot="720000">
            <a:off x="10808304" y="1819455"/>
            <a:ext cx="2356153" cy="1559754"/>
          </a:xfrm>
          <a:prstGeom prst="rect">
            <a:avLst/>
          </a:prstGeom>
        </p:spPr>
      </p:pic>
      <p:pic>
        <p:nvPicPr>
          <p:cNvPr id="10" name="Picture 9" descr="The Best Airline Food In The World, According To A Chef">
            <a:extLst>
              <a:ext uri="{FF2B5EF4-FFF2-40B4-BE49-F238E27FC236}">
                <a16:creationId xmlns:a16="http://schemas.microsoft.com/office/drawing/2014/main" id="{62871B09-EE82-6955-4A77-1038065E36E1}"/>
              </a:ext>
            </a:extLst>
          </p:cNvPr>
          <p:cNvPicPr>
            <a:picLocks noChangeAspect="1"/>
          </p:cNvPicPr>
          <p:nvPr/>
        </p:nvPicPr>
        <p:blipFill>
          <a:blip r:embed="rId4"/>
          <a:stretch>
            <a:fillRect/>
          </a:stretch>
        </p:blipFill>
        <p:spPr>
          <a:xfrm>
            <a:off x="7731277" y="4094426"/>
            <a:ext cx="4533294" cy="2991231"/>
          </a:xfrm>
          <a:prstGeom prst="rect">
            <a:avLst/>
          </a:prstGeom>
        </p:spPr>
      </p:pic>
      <p:sp>
        <p:nvSpPr>
          <p:cNvPr id="14" name="Rectangle 13">
            <a:extLst>
              <a:ext uri="{FF2B5EF4-FFF2-40B4-BE49-F238E27FC236}">
                <a16:creationId xmlns:a16="http://schemas.microsoft.com/office/drawing/2014/main" id="{D4D7FF44-C909-9498-516C-2DF686F1B017}"/>
              </a:ext>
            </a:extLst>
          </p:cNvPr>
          <p:cNvSpPr/>
          <p:nvPr/>
        </p:nvSpPr>
        <p:spPr>
          <a:xfrm>
            <a:off x="838200" y="4940143"/>
            <a:ext cx="6724904" cy="1207993"/>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accent2"/>
              </a:solidFill>
              <a:ea typeface="+mn-lt"/>
              <a:cs typeface="+mn-lt"/>
            </a:endParaRPr>
          </a:p>
          <a:p>
            <a:pPr algn="ctr"/>
            <a:r>
              <a:rPr lang="en-US" sz="1800">
                <a:solidFill>
                  <a:schemeClr val="accent2"/>
                </a:solidFill>
                <a:ea typeface="+mn-lt"/>
                <a:cs typeface="+mn-lt"/>
              </a:rPr>
              <a:t>“Based on the sample surveyed, we conclude that passengers of both airlines report similar satisfaction levels regarding their in-flight food experience”</a:t>
            </a:r>
          </a:p>
          <a:p>
            <a:endParaRPr lang="en-US">
              <a:solidFill>
                <a:schemeClr val="accent2"/>
              </a:solidFill>
              <a:latin typeface="Bahnschrift"/>
            </a:endParaRPr>
          </a:p>
        </p:txBody>
      </p:sp>
    </p:spTree>
    <p:extLst>
      <p:ext uri="{BB962C8B-B14F-4D97-AF65-F5344CB8AC3E}">
        <p14:creationId xmlns:p14="http://schemas.microsoft.com/office/powerpoint/2010/main" val="18337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descr="Airplane on runway">
            <a:extLst>
              <a:ext uri="{FF2B5EF4-FFF2-40B4-BE49-F238E27FC236}">
                <a16:creationId xmlns:a16="http://schemas.microsoft.com/office/drawing/2014/main" id="{F220FB7E-ACAB-B156-5F37-2F1F256FE0A0}"/>
              </a:ext>
            </a:extLst>
          </p:cNvPr>
          <p:cNvPicPr>
            <a:picLocks noChangeAspect="1"/>
          </p:cNvPicPr>
          <p:nvPr/>
        </p:nvPicPr>
        <p:blipFill rotWithShape="1">
          <a:blip r:embed="rId2">
            <a:alphaModFix amt="71000"/>
            <a:extLst>
              <a:ext uri="{BEBA8EAE-BF5A-486C-A8C5-ECC9F3942E4B}">
                <a14:imgProps xmlns:a14="http://schemas.microsoft.com/office/drawing/2010/main">
                  <a14:imgLayer r:embed="rId3">
                    <a14:imgEffect>
                      <a14:brightnessContrast bright="15000"/>
                    </a14:imgEffect>
                  </a14:imgLayer>
                </a14:imgProps>
              </a:ext>
            </a:extLst>
          </a:blip>
          <a:srcRect t="15746"/>
          <a:stretch/>
        </p:blipFill>
        <p:spPr>
          <a:xfrm>
            <a:off x="20" y="1282"/>
            <a:ext cx="12191980" cy="6856718"/>
          </a:xfrm>
          <a:prstGeom prst="rect">
            <a:avLst/>
          </a:prstGeom>
        </p:spPr>
      </p:pic>
      <p:pic>
        <p:nvPicPr>
          <p:cNvPr id="5" name="Picture 4" descr="A plane flying in the sky">
            <a:extLst>
              <a:ext uri="{FF2B5EF4-FFF2-40B4-BE49-F238E27FC236}">
                <a16:creationId xmlns:a16="http://schemas.microsoft.com/office/drawing/2014/main" id="{C8662782-BCCD-4532-C084-51BA746FB670}"/>
              </a:ext>
            </a:extLst>
          </p:cNvPr>
          <p:cNvPicPr>
            <a:picLocks noChangeAspect="1"/>
          </p:cNvPicPr>
          <p:nvPr/>
        </p:nvPicPr>
        <p:blipFill>
          <a:blip r:embed="rId4"/>
          <a:stretch>
            <a:fillRect/>
          </a:stretch>
        </p:blipFill>
        <p:spPr>
          <a:xfrm>
            <a:off x="-3309" y="-474452"/>
            <a:ext cx="12198618" cy="7174301"/>
          </a:xfrm>
          <a:prstGeom prst="rect">
            <a:avLst/>
          </a:prstGeom>
        </p:spPr>
      </p:pic>
      <p:sp>
        <p:nvSpPr>
          <p:cNvPr id="6" name="TextBox 5">
            <a:extLst>
              <a:ext uri="{FF2B5EF4-FFF2-40B4-BE49-F238E27FC236}">
                <a16:creationId xmlns:a16="http://schemas.microsoft.com/office/drawing/2014/main" id="{552850CA-8133-B6E7-1CD7-98082E204543}"/>
              </a:ext>
            </a:extLst>
          </p:cNvPr>
          <p:cNvSpPr txBox="1"/>
          <p:nvPr/>
        </p:nvSpPr>
        <p:spPr>
          <a:xfrm>
            <a:off x="363828" y="-653770"/>
            <a:ext cx="11447571"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800" b="1"/>
          </a:p>
          <a:p>
            <a:endParaRPr lang="en-US" sz="3600" b="1"/>
          </a:p>
          <a:p>
            <a:r>
              <a:rPr lang="en-US" sz="3600" b="1">
                <a:solidFill>
                  <a:schemeClr val="bg1"/>
                </a:solidFill>
                <a:ea typeface="+mn-lt"/>
                <a:cs typeface="+mn-lt"/>
              </a:rPr>
              <a:t>Hypothesis : 3</a:t>
            </a:r>
            <a:endParaRPr lang="en-US" sz="3600">
              <a:solidFill>
                <a:schemeClr val="bg1"/>
              </a:solidFill>
            </a:endParaRPr>
          </a:p>
          <a:p>
            <a:endParaRPr lang="en-US" sz="2800" b="1">
              <a:solidFill>
                <a:schemeClr val="bg1"/>
              </a:solidFill>
            </a:endParaRPr>
          </a:p>
          <a:p>
            <a:r>
              <a:rPr lang="en-US" sz="2800" b="1">
                <a:solidFill>
                  <a:schemeClr val="bg1"/>
                </a:solidFill>
                <a:ea typeface="+mn-lt"/>
                <a:cs typeface="+mn-lt"/>
              </a:rPr>
              <a:t>H0: No significant difference between Delta &amp; American Airlines in passenger preferences for exclusively gluten-free snacks (beyond gluten-intolerant passengers)</a:t>
            </a:r>
            <a:r>
              <a:rPr lang="en-US" sz="2800" b="1">
                <a:ea typeface="+mn-lt"/>
                <a:cs typeface="+mn-lt"/>
              </a:rPr>
              <a:t>.</a:t>
            </a:r>
            <a:endParaRPr lang="en-US" sz="2800" b="1"/>
          </a:p>
          <a:p>
            <a:endParaRPr lang="en-US" sz="2800" b="1"/>
          </a:p>
          <a:p>
            <a:r>
              <a:rPr lang="en-US" sz="2800" b="1">
                <a:ea typeface="+mn-lt"/>
                <a:cs typeface="+mn-lt"/>
              </a:rPr>
              <a:t>H1: Significant difference between Delta &amp; American Airlines in enhancing broader passenger preferences with exclusively gluten-free snacks.</a:t>
            </a:r>
            <a:endParaRPr lang="en-US" sz="2800" b="1"/>
          </a:p>
        </p:txBody>
      </p:sp>
    </p:spTree>
    <p:extLst>
      <p:ext uri="{BB962C8B-B14F-4D97-AF65-F5344CB8AC3E}">
        <p14:creationId xmlns:p14="http://schemas.microsoft.com/office/powerpoint/2010/main" val="1331005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250" fill="hold"/>
                                        <p:tgtEl>
                                          <p:spTgt spid="5"/>
                                        </p:tgtEl>
                                      </p:cBhvr>
                                      <p:by x="150000" y="150000"/>
                                    </p:animScale>
                                  </p:childTnLst>
                                </p:cTn>
                              </p:par>
                            </p:childTnLst>
                          </p:cTn>
                        </p:par>
                        <p:par>
                          <p:cTn id="7" fill="hold">
                            <p:stCondLst>
                              <p:cond delay="2250"/>
                            </p:stCondLst>
                            <p:childTnLst>
                              <p:par>
                                <p:cTn id="8" presetID="1" presetClass="exit" presetSubtype="0" fill="hold" nodeType="afterEffect">
                                  <p:stCondLst>
                                    <p:cond delay="250"/>
                                  </p:stCondLst>
                                  <p:childTnLst>
                                    <p:set>
                                      <p:cBhvr>
                                        <p:cTn id="9"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lue Sky Free Stock Photo - Public Domain Pictures">
            <a:extLst>
              <a:ext uri="{FF2B5EF4-FFF2-40B4-BE49-F238E27FC236}">
                <a16:creationId xmlns:a16="http://schemas.microsoft.com/office/drawing/2014/main" id="{22A191DE-946C-CC31-A289-6C75EC97811F}"/>
              </a:ext>
            </a:extLst>
          </p:cNvPr>
          <p:cNvPicPr>
            <a:picLocks noChangeAspect="1"/>
          </p:cNvPicPr>
          <p:nvPr/>
        </p:nvPicPr>
        <p:blipFill>
          <a:blip r:embed="rId2"/>
          <a:stretch>
            <a:fillRect/>
          </a:stretch>
        </p:blipFill>
        <p:spPr>
          <a:xfrm>
            <a:off x="14379" y="-2516"/>
            <a:ext cx="12177620" cy="6863032"/>
          </a:xfrm>
          <a:prstGeom prst="rect">
            <a:avLst/>
          </a:prstGeom>
        </p:spPr>
      </p:pic>
      <p:pic>
        <p:nvPicPr>
          <p:cNvPr id="4" name="Picture 3" descr="A blue and white airplane with red and white text&#10;&#10;Description automatically generated">
            <a:extLst>
              <a:ext uri="{FF2B5EF4-FFF2-40B4-BE49-F238E27FC236}">
                <a16:creationId xmlns:a16="http://schemas.microsoft.com/office/drawing/2014/main" id="{8D8A1972-4732-8EDE-9F36-33EEC87CF026}"/>
              </a:ext>
            </a:extLst>
          </p:cNvPr>
          <p:cNvPicPr>
            <a:picLocks noChangeAspect="1"/>
          </p:cNvPicPr>
          <p:nvPr/>
        </p:nvPicPr>
        <p:blipFill>
          <a:blip r:embed="rId3"/>
          <a:stretch>
            <a:fillRect/>
          </a:stretch>
        </p:blipFill>
        <p:spPr>
          <a:xfrm rot="300000">
            <a:off x="238680" y="2547548"/>
            <a:ext cx="10406620" cy="5952227"/>
          </a:xfrm>
          <a:prstGeom prst="rect">
            <a:avLst/>
          </a:prstGeom>
        </p:spPr>
      </p:pic>
      <p:sp>
        <p:nvSpPr>
          <p:cNvPr id="6" name="TextBox 5">
            <a:extLst>
              <a:ext uri="{FF2B5EF4-FFF2-40B4-BE49-F238E27FC236}">
                <a16:creationId xmlns:a16="http://schemas.microsoft.com/office/drawing/2014/main" id="{EAAB8F1F-2A56-785C-CB14-1A17CA6F976B}"/>
              </a:ext>
            </a:extLst>
          </p:cNvPr>
          <p:cNvSpPr txBox="1"/>
          <p:nvPr/>
        </p:nvSpPr>
        <p:spPr>
          <a:xfrm>
            <a:off x="7192" y="167353"/>
            <a:ext cx="12188003" cy="4893647"/>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buFont typeface="Arial"/>
              <a:buChar char="•"/>
            </a:pPr>
            <a:r>
              <a:rPr lang="en-US" sz="2400" b="1">
                <a:solidFill>
                  <a:schemeClr val="bg1"/>
                </a:solidFill>
                <a:latin typeface="Calibri"/>
                <a:ea typeface="+mn-lt"/>
                <a:cs typeface="+mn-lt"/>
              </a:rPr>
              <a:t>Purpose:</a:t>
            </a:r>
            <a:r>
              <a:rPr lang="en-US" sz="2400">
                <a:solidFill>
                  <a:schemeClr val="bg1"/>
                </a:solidFill>
                <a:latin typeface="Calibri"/>
                <a:ea typeface="+mn-lt"/>
                <a:cs typeface="+mn-lt"/>
              </a:rPr>
              <a:t>  To assess the impact of providing gluten-free snack options on passenger preferences between Delta and American Airlines.</a:t>
            </a:r>
            <a:endParaRPr lang="en-US" sz="2400" b="1">
              <a:solidFill>
                <a:schemeClr val="bg1"/>
              </a:solidFill>
              <a:latin typeface="Calibri"/>
              <a:ea typeface="+mn-lt"/>
              <a:cs typeface="+mn-lt"/>
            </a:endParaRPr>
          </a:p>
          <a:p>
            <a:endParaRPr lang="en-US" sz="2400">
              <a:solidFill>
                <a:schemeClr val="bg1"/>
              </a:solidFill>
              <a:latin typeface="Calibri"/>
              <a:ea typeface="+mn-lt"/>
              <a:cs typeface="+mn-lt"/>
            </a:endParaRPr>
          </a:p>
          <a:p>
            <a:pPr marL="342900" indent="-342900">
              <a:buFont typeface="Arial"/>
              <a:buChar char="•"/>
            </a:pPr>
            <a:r>
              <a:rPr lang="en-US" sz="2400" b="1">
                <a:solidFill>
                  <a:schemeClr val="bg1"/>
                </a:solidFill>
                <a:latin typeface="Calibri"/>
                <a:ea typeface="+mn-lt"/>
                <a:cs typeface="+mn-lt"/>
              </a:rPr>
              <a:t> Test Used:</a:t>
            </a:r>
            <a:r>
              <a:rPr lang="en-US" sz="2400">
                <a:solidFill>
                  <a:schemeClr val="bg1"/>
                </a:solidFill>
                <a:latin typeface="Calibri"/>
                <a:ea typeface="+mn-lt"/>
                <a:cs typeface="+mn-lt"/>
              </a:rPr>
              <a:t> Analysis of Variance (ANOVA)</a:t>
            </a:r>
            <a:endParaRPr lang="en-US" sz="2400" b="1">
              <a:solidFill>
                <a:schemeClr val="bg1"/>
              </a:solidFill>
              <a:latin typeface="Calibri"/>
              <a:ea typeface="+mn-lt"/>
              <a:cs typeface="+mn-lt"/>
            </a:endParaRPr>
          </a:p>
          <a:p>
            <a:pPr marL="342900" indent="-342900">
              <a:buFont typeface="Arial"/>
              <a:buChar char="•"/>
            </a:pPr>
            <a:endParaRPr lang="en-US" sz="2400">
              <a:solidFill>
                <a:schemeClr val="bg1"/>
              </a:solidFill>
              <a:latin typeface="Calibri"/>
              <a:ea typeface="+mn-lt"/>
              <a:cs typeface="+mn-lt"/>
            </a:endParaRPr>
          </a:p>
          <a:p>
            <a:pPr marL="342900" indent="-342900">
              <a:buFont typeface="Arial"/>
              <a:buChar char="•"/>
            </a:pPr>
            <a:r>
              <a:rPr lang="en-US" sz="2400">
                <a:solidFill>
                  <a:schemeClr val="bg1"/>
                </a:solidFill>
                <a:latin typeface="Calibri"/>
                <a:ea typeface="+mn-lt"/>
                <a:cs typeface="+mn-lt"/>
              </a:rPr>
              <a:t> </a:t>
            </a:r>
            <a:r>
              <a:rPr lang="en-US" sz="2400" b="1">
                <a:solidFill>
                  <a:schemeClr val="bg1"/>
                </a:solidFill>
                <a:latin typeface="Calibri"/>
                <a:ea typeface="+mn-lt"/>
                <a:cs typeface="+mn-lt"/>
              </a:rPr>
              <a:t>Results: </a:t>
            </a:r>
            <a:r>
              <a:rPr lang="en-US" sz="2400">
                <a:solidFill>
                  <a:schemeClr val="bg1"/>
                </a:solidFill>
                <a:latin typeface="Calibri"/>
                <a:ea typeface="+mn-lt"/>
                <a:cs typeface="+mn-lt"/>
              </a:rPr>
              <a:t>The ANOVA results show a statistically significant effect of providing exclusively gluten-free snacks on passenger preferences between Delta and American Airlines.</a:t>
            </a:r>
            <a:endParaRPr lang="en-US" sz="2400">
              <a:solidFill>
                <a:schemeClr val="bg1"/>
              </a:solidFill>
              <a:latin typeface="Calibri"/>
              <a:ea typeface="Calibri"/>
              <a:cs typeface="Calibri"/>
            </a:endParaRPr>
          </a:p>
          <a:p>
            <a:pPr marL="342900" indent="-342900">
              <a:buFont typeface="Arial"/>
              <a:buChar char="•"/>
            </a:pPr>
            <a:endParaRPr lang="en-US" sz="2400">
              <a:solidFill>
                <a:schemeClr val="bg1"/>
              </a:solidFill>
              <a:latin typeface="Calibri"/>
              <a:ea typeface="+mn-lt"/>
              <a:cs typeface="+mn-lt"/>
            </a:endParaRPr>
          </a:p>
          <a:p>
            <a:pPr marL="342900" indent="-342900">
              <a:buFont typeface="Arial"/>
              <a:buChar char="•"/>
            </a:pPr>
            <a:r>
              <a:rPr lang="en-US" sz="2400">
                <a:solidFill>
                  <a:schemeClr val="bg1"/>
                </a:solidFill>
                <a:latin typeface="Calibri"/>
                <a:ea typeface="+mn-lt"/>
                <a:cs typeface="+mn-lt"/>
              </a:rPr>
              <a:t> </a:t>
            </a:r>
            <a:r>
              <a:rPr lang="en-US" sz="2400" b="1">
                <a:solidFill>
                  <a:schemeClr val="bg1"/>
                </a:solidFill>
                <a:latin typeface="Calibri"/>
                <a:ea typeface="+mn-lt"/>
                <a:cs typeface="+mn-lt"/>
              </a:rPr>
              <a:t>P-Value: </a:t>
            </a:r>
            <a:r>
              <a:rPr lang="en-US" sz="2400">
                <a:solidFill>
                  <a:schemeClr val="bg1"/>
                </a:solidFill>
                <a:latin typeface="Calibri"/>
                <a:ea typeface="+mn-lt"/>
                <a:cs typeface="+mn-lt"/>
              </a:rPr>
              <a:t>0.003 (less than the 0.05 significance level)</a:t>
            </a:r>
            <a:endParaRPr lang="en-US" sz="2400">
              <a:solidFill>
                <a:schemeClr val="bg1"/>
              </a:solidFill>
              <a:latin typeface="Calibri"/>
              <a:ea typeface="Calibri"/>
              <a:cs typeface="Calibri"/>
            </a:endParaRPr>
          </a:p>
          <a:p>
            <a:pPr marL="342900" indent="-342900">
              <a:buFont typeface="Arial"/>
              <a:buChar char="•"/>
            </a:pPr>
            <a:endParaRPr lang="en-US" sz="2400">
              <a:solidFill>
                <a:schemeClr val="bg1"/>
              </a:solidFill>
              <a:latin typeface="Calibri"/>
              <a:ea typeface="+mn-lt"/>
              <a:cs typeface="+mn-lt"/>
            </a:endParaRPr>
          </a:p>
          <a:p>
            <a:pPr marL="342900" indent="-342900">
              <a:buFont typeface="Arial"/>
              <a:buChar char="•"/>
            </a:pPr>
            <a:r>
              <a:rPr lang="en-US" sz="2400">
                <a:solidFill>
                  <a:schemeClr val="bg1"/>
                </a:solidFill>
                <a:latin typeface="Calibri"/>
                <a:ea typeface="+mn-lt"/>
                <a:cs typeface="+mn-lt"/>
              </a:rPr>
              <a:t> </a:t>
            </a:r>
            <a:r>
              <a:rPr lang="en-US" sz="2400" b="1">
                <a:solidFill>
                  <a:schemeClr val="bg1"/>
                </a:solidFill>
                <a:latin typeface="Calibri"/>
                <a:ea typeface="+mn-lt"/>
                <a:cs typeface="+mn-lt"/>
              </a:rPr>
              <a:t>Stat: </a:t>
            </a:r>
            <a:r>
              <a:rPr lang="en-US" sz="2400">
                <a:solidFill>
                  <a:schemeClr val="bg1"/>
                </a:solidFill>
                <a:latin typeface="Calibri"/>
                <a:ea typeface="+mn-lt"/>
                <a:cs typeface="+mn-lt"/>
              </a:rPr>
              <a:t>F = 9.346, partial eta squared = 0.129 (moderate to large effect size)</a:t>
            </a:r>
            <a:endParaRPr lang="en-US" sz="2400">
              <a:solidFill>
                <a:schemeClr val="bg1"/>
              </a:solidFill>
              <a:latin typeface="Calibri"/>
              <a:ea typeface="Calibri"/>
              <a:cs typeface="Calibri"/>
            </a:endParaRPr>
          </a:p>
          <a:p>
            <a:pPr marL="342900" indent="-342900">
              <a:buFont typeface="Arial"/>
              <a:buChar char="•"/>
            </a:pPr>
            <a:endParaRPr lang="en-US" sz="2400">
              <a:solidFill>
                <a:schemeClr val="bg1"/>
              </a:solidFill>
              <a:latin typeface="Calibri"/>
              <a:ea typeface="+mn-lt"/>
              <a:cs typeface="+mn-lt"/>
            </a:endParaRPr>
          </a:p>
          <a:p>
            <a:pPr marL="342900" indent="-342900">
              <a:buFont typeface="Arial"/>
              <a:buChar char="•"/>
            </a:pPr>
            <a:r>
              <a:rPr lang="en-US" sz="2400" b="1">
                <a:solidFill>
                  <a:schemeClr val="bg1"/>
                </a:solidFill>
                <a:latin typeface="Calibri"/>
                <a:ea typeface="+mn-lt"/>
                <a:cs typeface="+mn-lt"/>
              </a:rPr>
              <a:t>Conclusion</a:t>
            </a:r>
            <a:r>
              <a:rPr lang="en-US" sz="2400">
                <a:solidFill>
                  <a:schemeClr val="bg1"/>
                </a:solidFill>
                <a:latin typeface="Calibri"/>
                <a:ea typeface="+mn-lt"/>
                <a:cs typeface="+mn-lt"/>
              </a:rPr>
              <a:t>: Hence, we reject the Null hypothesis</a:t>
            </a:r>
            <a:endParaRPr lang="en-US" sz="2400">
              <a:solidFill>
                <a:schemeClr val="bg1"/>
              </a:solidFill>
              <a:latin typeface="Calibri"/>
              <a:ea typeface="Calibri"/>
              <a:cs typeface="Calibri"/>
            </a:endParaRPr>
          </a:p>
        </p:txBody>
      </p:sp>
    </p:spTree>
    <p:extLst>
      <p:ext uri="{BB962C8B-B14F-4D97-AF65-F5344CB8AC3E}">
        <p14:creationId xmlns:p14="http://schemas.microsoft.com/office/powerpoint/2010/main" val="37096943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0-#ppt_w/2"/>
                                          </p:val>
                                        </p:tav>
                                        <p:tav tm="100000">
                                          <p:val>
                                            <p:strVal val="#ppt_x"/>
                                          </p:val>
                                        </p:tav>
                                      </p:tavLst>
                                    </p:anim>
                                    <p:anim calcmode="lin" valueType="num">
                                      <p:cBhvr additive="base">
                                        <p:cTn id="8" dur="20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2250"/>
                            </p:stCondLst>
                            <p:childTnLst>
                              <p:par>
                                <p:cTn id="10" presetID="2" presetClass="exit" presetSubtype="4" fill="hold" nodeType="afterEffect">
                                  <p:stCondLst>
                                    <p:cond delay="2000"/>
                                  </p:stCondLst>
                                  <p:childTnLst>
                                    <p:anim calcmode="lin" valueType="num">
                                      <p:cBhvr additive="base">
                                        <p:cTn id="11" dur="2000"/>
                                        <p:tgtEl>
                                          <p:spTgt spid="4"/>
                                        </p:tgtEl>
                                        <p:attrNameLst>
                                          <p:attrName>ppt_x</p:attrName>
                                        </p:attrNameLst>
                                      </p:cBhvr>
                                      <p:tavLst>
                                        <p:tav tm="0">
                                          <p:val>
                                            <p:strVal val="ppt_x"/>
                                          </p:val>
                                        </p:tav>
                                        <p:tav tm="100000">
                                          <p:val>
                                            <p:strVal val="ppt_x"/>
                                          </p:val>
                                        </p:tav>
                                      </p:tavLst>
                                    </p:anim>
                                    <p:anim calcmode="lin" valueType="num">
                                      <p:cBhvr additive="base">
                                        <p:cTn id="12" dur="2000"/>
                                        <p:tgtEl>
                                          <p:spTgt spid="4"/>
                                        </p:tgtEl>
                                        <p:attrNameLst>
                                          <p:attrName>ppt_y</p:attrName>
                                        </p:attrNameLst>
                                      </p:cBhvr>
                                      <p:tavLst>
                                        <p:tav tm="0">
                                          <p:val>
                                            <p:strVal val="ppt_y"/>
                                          </p:val>
                                        </p:tav>
                                        <p:tav tm="100000">
                                          <p:val>
                                            <p:strVal val="1+ppt_h/2"/>
                                          </p:val>
                                        </p:tav>
                                      </p:tavLst>
                                    </p:anim>
                                    <p:set>
                                      <p:cBhvr>
                                        <p:cTn id="13" dur="1" fill="hold">
                                          <p:stCondLst>
                                            <p:cond delay="1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descr="Airplane on runway">
            <a:extLst>
              <a:ext uri="{FF2B5EF4-FFF2-40B4-BE49-F238E27FC236}">
                <a16:creationId xmlns:a16="http://schemas.microsoft.com/office/drawing/2014/main" id="{F220FB7E-ACAB-B156-5F37-2F1F256FE0A0}"/>
              </a:ext>
            </a:extLst>
          </p:cNvPr>
          <p:cNvPicPr>
            <a:picLocks noChangeAspect="1"/>
          </p:cNvPicPr>
          <p:nvPr/>
        </p:nvPicPr>
        <p:blipFill rotWithShape="1">
          <a:blip r:embed="rId2">
            <a:alphaModFix amt="71000"/>
            <a:extLst>
              <a:ext uri="{BEBA8EAE-BF5A-486C-A8C5-ECC9F3942E4B}">
                <a14:imgProps xmlns:a14="http://schemas.microsoft.com/office/drawing/2010/main">
                  <a14:imgLayer r:embed="rId3">
                    <a14:imgEffect>
                      <a14:brightnessContrast bright="15000"/>
                    </a14:imgEffect>
                  </a14:imgLayer>
                </a14:imgProps>
              </a:ext>
            </a:extLst>
          </a:blip>
          <a:srcRect t="15746"/>
          <a:stretch/>
        </p:blipFill>
        <p:spPr>
          <a:xfrm>
            <a:off x="20" y="1282"/>
            <a:ext cx="12191980" cy="6856718"/>
          </a:xfrm>
          <a:prstGeom prst="rect">
            <a:avLst/>
          </a:prstGeom>
        </p:spPr>
      </p:pic>
      <p:pic>
        <p:nvPicPr>
          <p:cNvPr id="5" name="Picture 4" descr="A plane flying in the sky">
            <a:extLst>
              <a:ext uri="{FF2B5EF4-FFF2-40B4-BE49-F238E27FC236}">
                <a16:creationId xmlns:a16="http://schemas.microsoft.com/office/drawing/2014/main" id="{C8662782-BCCD-4532-C084-51BA746FB670}"/>
              </a:ext>
            </a:extLst>
          </p:cNvPr>
          <p:cNvPicPr>
            <a:picLocks noChangeAspect="1"/>
          </p:cNvPicPr>
          <p:nvPr/>
        </p:nvPicPr>
        <p:blipFill>
          <a:blip r:embed="rId4"/>
          <a:stretch>
            <a:fillRect/>
          </a:stretch>
        </p:blipFill>
        <p:spPr>
          <a:xfrm>
            <a:off x="-3309" y="-474452"/>
            <a:ext cx="12198618" cy="7174301"/>
          </a:xfrm>
          <a:prstGeom prst="rect">
            <a:avLst/>
          </a:prstGeom>
        </p:spPr>
      </p:pic>
      <p:sp>
        <p:nvSpPr>
          <p:cNvPr id="6" name="TextBox 5">
            <a:extLst>
              <a:ext uri="{FF2B5EF4-FFF2-40B4-BE49-F238E27FC236}">
                <a16:creationId xmlns:a16="http://schemas.microsoft.com/office/drawing/2014/main" id="{552850CA-8133-B6E7-1CD7-98082E204543}"/>
              </a:ext>
            </a:extLst>
          </p:cNvPr>
          <p:cNvSpPr txBox="1"/>
          <p:nvPr/>
        </p:nvSpPr>
        <p:spPr>
          <a:xfrm>
            <a:off x="363828" y="-653770"/>
            <a:ext cx="11447571"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800" b="1"/>
          </a:p>
          <a:p>
            <a:endParaRPr lang="en-US" sz="3600" b="1"/>
          </a:p>
          <a:p>
            <a:r>
              <a:rPr lang="en-US" sz="3600" b="1">
                <a:solidFill>
                  <a:schemeClr val="bg1"/>
                </a:solidFill>
              </a:rPr>
              <a:t>Correlation Matrix</a:t>
            </a:r>
          </a:p>
        </p:txBody>
      </p:sp>
      <p:pic>
        <p:nvPicPr>
          <p:cNvPr id="3" name="Picture 2" descr="A screenshot of a computer screen&#10;&#10;Description automatically generated">
            <a:extLst>
              <a:ext uri="{FF2B5EF4-FFF2-40B4-BE49-F238E27FC236}">
                <a16:creationId xmlns:a16="http://schemas.microsoft.com/office/drawing/2014/main" id="{7C155436-07E5-92DE-C1BC-A72CFD1E00AA}"/>
              </a:ext>
            </a:extLst>
          </p:cNvPr>
          <p:cNvPicPr>
            <a:picLocks noChangeAspect="1"/>
          </p:cNvPicPr>
          <p:nvPr/>
        </p:nvPicPr>
        <p:blipFill>
          <a:blip r:embed="rId5"/>
          <a:stretch>
            <a:fillRect/>
          </a:stretch>
        </p:blipFill>
        <p:spPr>
          <a:xfrm>
            <a:off x="2026057" y="859223"/>
            <a:ext cx="9795264" cy="5993522"/>
          </a:xfrm>
          <a:prstGeom prst="rect">
            <a:avLst/>
          </a:prstGeom>
        </p:spPr>
      </p:pic>
    </p:spTree>
    <p:extLst>
      <p:ext uri="{BB962C8B-B14F-4D97-AF65-F5344CB8AC3E}">
        <p14:creationId xmlns:p14="http://schemas.microsoft.com/office/powerpoint/2010/main" val="2876485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250" fill="hold"/>
                                        <p:tgtEl>
                                          <p:spTgt spid="5"/>
                                        </p:tgtEl>
                                      </p:cBhvr>
                                      <p:by x="150000" y="150000"/>
                                    </p:animScale>
                                  </p:childTnLst>
                                </p:cTn>
                              </p:par>
                            </p:childTnLst>
                          </p:cTn>
                        </p:par>
                        <p:par>
                          <p:cTn id="7" fill="hold">
                            <p:stCondLst>
                              <p:cond delay="2250"/>
                            </p:stCondLst>
                            <p:childTnLst>
                              <p:par>
                                <p:cTn id="8" presetID="1" presetClass="exit" presetSubtype="0" fill="hold" nodeType="afterEffect">
                                  <p:stCondLst>
                                    <p:cond delay="250"/>
                                  </p:stCondLst>
                                  <p:childTnLst>
                                    <p:set>
                                      <p:cBhvr>
                                        <p:cTn id="9"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descr="Airplane on runway">
            <a:extLst>
              <a:ext uri="{FF2B5EF4-FFF2-40B4-BE49-F238E27FC236}">
                <a16:creationId xmlns:a16="http://schemas.microsoft.com/office/drawing/2014/main" id="{F220FB7E-ACAB-B156-5F37-2F1F256FE0A0}"/>
              </a:ext>
            </a:extLst>
          </p:cNvPr>
          <p:cNvPicPr>
            <a:picLocks noChangeAspect="1"/>
          </p:cNvPicPr>
          <p:nvPr/>
        </p:nvPicPr>
        <p:blipFill rotWithShape="1">
          <a:blip r:embed="rId2">
            <a:alphaModFix amt="71000"/>
            <a:extLst>
              <a:ext uri="{BEBA8EAE-BF5A-486C-A8C5-ECC9F3942E4B}">
                <a14:imgProps xmlns:a14="http://schemas.microsoft.com/office/drawing/2010/main">
                  <a14:imgLayer r:embed="rId3">
                    <a14:imgEffect>
                      <a14:brightnessContrast bright="15000"/>
                    </a14:imgEffect>
                  </a14:imgLayer>
                </a14:imgProps>
              </a:ext>
            </a:extLst>
          </a:blip>
          <a:srcRect t="15746"/>
          <a:stretch/>
        </p:blipFill>
        <p:spPr>
          <a:xfrm>
            <a:off x="20" y="1282"/>
            <a:ext cx="12191980" cy="6856718"/>
          </a:xfrm>
          <a:prstGeom prst="rect">
            <a:avLst/>
          </a:prstGeom>
        </p:spPr>
      </p:pic>
      <p:pic>
        <p:nvPicPr>
          <p:cNvPr id="5" name="Picture 4" descr="A plane flying in the sky">
            <a:extLst>
              <a:ext uri="{FF2B5EF4-FFF2-40B4-BE49-F238E27FC236}">
                <a16:creationId xmlns:a16="http://schemas.microsoft.com/office/drawing/2014/main" id="{C8662782-BCCD-4532-C084-51BA746FB670}"/>
              </a:ext>
            </a:extLst>
          </p:cNvPr>
          <p:cNvPicPr>
            <a:picLocks noChangeAspect="1"/>
          </p:cNvPicPr>
          <p:nvPr/>
        </p:nvPicPr>
        <p:blipFill>
          <a:blip r:embed="rId4"/>
          <a:stretch>
            <a:fillRect/>
          </a:stretch>
        </p:blipFill>
        <p:spPr>
          <a:xfrm>
            <a:off x="-3309" y="-474452"/>
            <a:ext cx="12198618" cy="7174301"/>
          </a:xfrm>
          <a:prstGeom prst="rect">
            <a:avLst/>
          </a:prstGeom>
        </p:spPr>
      </p:pic>
      <p:sp>
        <p:nvSpPr>
          <p:cNvPr id="6" name="TextBox 5">
            <a:extLst>
              <a:ext uri="{FF2B5EF4-FFF2-40B4-BE49-F238E27FC236}">
                <a16:creationId xmlns:a16="http://schemas.microsoft.com/office/drawing/2014/main" id="{552850CA-8133-B6E7-1CD7-98082E204543}"/>
              </a:ext>
            </a:extLst>
          </p:cNvPr>
          <p:cNvSpPr txBox="1"/>
          <p:nvPr/>
        </p:nvSpPr>
        <p:spPr>
          <a:xfrm>
            <a:off x="363828" y="-653770"/>
            <a:ext cx="11447571" cy="877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800" b="1"/>
          </a:p>
          <a:p>
            <a:endParaRPr lang="en-US" sz="3600" b="1"/>
          </a:p>
          <a:p>
            <a:r>
              <a:rPr lang="en-US" sz="3600" b="1">
                <a:solidFill>
                  <a:schemeClr val="bg1"/>
                </a:solidFill>
              </a:rPr>
              <a:t>Hypothesis 4 </a:t>
            </a:r>
          </a:p>
          <a:p>
            <a:endParaRPr lang="en-US" sz="3600" b="1">
              <a:solidFill>
                <a:schemeClr val="bg1"/>
              </a:solidFill>
            </a:endParaRPr>
          </a:p>
          <a:p>
            <a:r>
              <a:rPr lang="en-US" sz="2800" b="1">
                <a:solidFill>
                  <a:schemeClr val="bg1"/>
                </a:solidFill>
                <a:ea typeface="+mn-lt"/>
                <a:cs typeface="+mn-lt"/>
              </a:rPr>
              <a:t>Null hypothesis (H0): There is no correlation between satisfaction with in-flight food offering of passengers and customization, gluten-free and vegetarian meals offered.</a:t>
            </a:r>
          </a:p>
          <a:p>
            <a:endParaRPr lang="en-US" sz="2800" b="1">
              <a:solidFill>
                <a:schemeClr val="bg1"/>
              </a:solidFill>
              <a:ea typeface="+mn-lt"/>
              <a:cs typeface="+mn-lt"/>
            </a:endParaRPr>
          </a:p>
          <a:p>
            <a:r>
              <a:rPr lang="en-US" sz="2800" b="1">
                <a:ea typeface="+mn-lt"/>
                <a:cs typeface="+mn-lt"/>
              </a:rPr>
              <a:t>Alternative hypothesis (Ha): There is at least one statistically significant correlation between satisfaction with in-flight food offering and customization, gluten-free and vegetarian meals offered.</a:t>
            </a:r>
            <a:endParaRPr lang="en-US" sz="2800">
              <a:ea typeface="+mn-lt"/>
              <a:cs typeface="+mn-lt"/>
            </a:endParaRPr>
          </a:p>
          <a:p>
            <a:endParaRPr lang="en-US" sz="2800" b="1"/>
          </a:p>
          <a:p>
            <a:endParaRPr lang="en-US" sz="3600" b="1"/>
          </a:p>
          <a:p>
            <a:endParaRPr lang="en-US" sz="2800" b="1"/>
          </a:p>
          <a:p>
            <a:endParaRPr lang="en-US" sz="2800" b="1"/>
          </a:p>
          <a:p>
            <a:endParaRPr lang="en-US" sz="2800" b="1"/>
          </a:p>
          <a:p>
            <a:endParaRPr lang="en-US" sz="2800" b="1"/>
          </a:p>
          <a:p>
            <a:endParaRPr lang="en-US" sz="2800" b="1"/>
          </a:p>
          <a:p>
            <a:endParaRPr lang="en-US" sz="2800" b="1"/>
          </a:p>
        </p:txBody>
      </p:sp>
    </p:spTree>
    <p:extLst>
      <p:ext uri="{BB962C8B-B14F-4D97-AF65-F5344CB8AC3E}">
        <p14:creationId xmlns:p14="http://schemas.microsoft.com/office/powerpoint/2010/main" val="3874222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2250" fill="hold"/>
                                        <p:tgtEl>
                                          <p:spTgt spid="5"/>
                                        </p:tgtEl>
                                      </p:cBhvr>
                                      <p:by x="150000" y="150000"/>
                                    </p:animScale>
                                  </p:childTnLst>
                                </p:cTn>
                              </p:par>
                            </p:childTnLst>
                          </p:cTn>
                        </p:par>
                        <p:par>
                          <p:cTn id="7" fill="hold">
                            <p:stCondLst>
                              <p:cond delay="2250"/>
                            </p:stCondLst>
                            <p:childTnLst>
                              <p:par>
                                <p:cTn id="8" presetID="1" presetClass="exit" presetSubtype="0" fill="hold" nodeType="afterEffect">
                                  <p:stCondLst>
                                    <p:cond delay="250"/>
                                  </p:stCondLst>
                                  <p:childTnLst>
                                    <p:set>
                                      <p:cBhvr>
                                        <p:cTn id="9"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B2E7CCD-39F3-E845-932A-B9766A779DB6}"/>
              </a:ext>
            </a:extLst>
          </p:cNvPr>
          <p:cNvSpPr/>
          <p:nvPr/>
        </p:nvSpPr>
        <p:spPr>
          <a:xfrm>
            <a:off x="606030" y="1368428"/>
            <a:ext cx="10625476" cy="660326"/>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chemeClr val="accent2"/>
                </a:solidFill>
                <a:latin typeface="Bahnschrift"/>
              </a:rPr>
              <a:t>Survey Question - How satisfied were you with the in-flight food offerings based on various aspects </a:t>
            </a:r>
          </a:p>
        </p:txBody>
      </p:sp>
      <p:pic>
        <p:nvPicPr>
          <p:cNvPr id="4" name="Picture 3" descr="Cloud | Transformice Wiki | Fandom">
            <a:extLst>
              <a:ext uri="{FF2B5EF4-FFF2-40B4-BE49-F238E27FC236}">
                <a16:creationId xmlns:a16="http://schemas.microsoft.com/office/drawing/2014/main" id="{5DB42738-0108-DC3C-4D1D-D72140326A90}"/>
              </a:ext>
            </a:extLst>
          </p:cNvPr>
          <p:cNvPicPr>
            <a:picLocks noChangeAspect="1"/>
          </p:cNvPicPr>
          <p:nvPr/>
        </p:nvPicPr>
        <p:blipFill>
          <a:blip r:embed="rId2"/>
          <a:stretch>
            <a:fillRect/>
          </a:stretch>
        </p:blipFill>
        <p:spPr>
          <a:xfrm>
            <a:off x="9997924" y="-550067"/>
            <a:ext cx="2743200" cy="1837944"/>
          </a:xfrm>
          <a:prstGeom prst="rect">
            <a:avLst/>
          </a:prstGeom>
        </p:spPr>
      </p:pic>
      <p:pic>
        <p:nvPicPr>
          <p:cNvPr id="5" name="Picture 4" descr="Cloud | Transformice Wiki | Fandom">
            <a:extLst>
              <a:ext uri="{FF2B5EF4-FFF2-40B4-BE49-F238E27FC236}">
                <a16:creationId xmlns:a16="http://schemas.microsoft.com/office/drawing/2014/main" id="{3F6B9A79-961C-8B8A-09FD-6E896A4F9162}"/>
              </a:ext>
            </a:extLst>
          </p:cNvPr>
          <p:cNvPicPr>
            <a:picLocks noChangeAspect="1"/>
          </p:cNvPicPr>
          <p:nvPr/>
        </p:nvPicPr>
        <p:blipFill>
          <a:blip r:embed="rId2"/>
          <a:stretch>
            <a:fillRect/>
          </a:stretch>
        </p:blipFill>
        <p:spPr>
          <a:xfrm>
            <a:off x="7941733" y="-453305"/>
            <a:ext cx="2743200" cy="1837944"/>
          </a:xfrm>
          <a:prstGeom prst="rect">
            <a:avLst/>
          </a:prstGeom>
        </p:spPr>
      </p:pic>
      <p:pic>
        <p:nvPicPr>
          <p:cNvPr id="8" name="Picture 7" descr="Cloud | Transformice Wiki | Fandom">
            <a:extLst>
              <a:ext uri="{FF2B5EF4-FFF2-40B4-BE49-F238E27FC236}">
                <a16:creationId xmlns:a16="http://schemas.microsoft.com/office/drawing/2014/main" id="{220ED192-DD8D-ED76-51EC-238DA6223277}"/>
              </a:ext>
            </a:extLst>
          </p:cNvPr>
          <p:cNvPicPr>
            <a:picLocks noChangeAspect="1"/>
          </p:cNvPicPr>
          <p:nvPr/>
        </p:nvPicPr>
        <p:blipFill>
          <a:blip r:embed="rId2"/>
          <a:stretch>
            <a:fillRect/>
          </a:stretch>
        </p:blipFill>
        <p:spPr>
          <a:xfrm>
            <a:off x="5090583" y="-360817"/>
            <a:ext cx="2857500" cy="1628775"/>
          </a:xfrm>
          <a:prstGeom prst="rect">
            <a:avLst/>
          </a:prstGeom>
        </p:spPr>
      </p:pic>
      <p:pic>
        <p:nvPicPr>
          <p:cNvPr id="9" name="Picture 8" descr="Cloud | Transformice Wiki | Fandom">
            <a:extLst>
              <a:ext uri="{FF2B5EF4-FFF2-40B4-BE49-F238E27FC236}">
                <a16:creationId xmlns:a16="http://schemas.microsoft.com/office/drawing/2014/main" id="{8F5C4EEC-215A-FFAB-B59F-E2F0C93A6270}"/>
              </a:ext>
            </a:extLst>
          </p:cNvPr>
          <p:cNvPicPr>
            <a:picLocks noChangeAspect="1"/>
          </p:cNvPicPr>
          <p:nvPr/>
        </p:nvPicPr>
        <p:blipFill>
          <a:blip r:embed="rId2"/>
          <a:stretch>
            <a:fillRect/>
          </a:stretch>
        </p:blipFill>
        <p:spPr>
          <a:xfrm rot="720000">
            <a:off x="10821442" y="1760539"/>
            <a:ext cx="2356153" cy="1559754"/>
          </a:xfrm>
          <a:prstGeom prst="rect">
            <a:avLst/>
          </a:prstGeom>
        </p:spPr>
      </p:pic>
      <p:sp>
        <p:nvSpPr>
          <p:cNvPr id="16" name="Title 1">
            <a:extLst>
              <a:ext uri="{FF2B5EF4-FFF2-40B4-BE49-F238E27FC236}">
                <a16:creationId xmlns:a16="http://schemas.microsoft.com/office/drawing/2014/main" id="{A2609A3F-9F75-5AF5-FF93-BFC8CD766C25}"/>
              </a:ext>
            </a:extLst>
          </p:cNvPr>
          <p:cNvSpPr>
            <a:spLocks noGrp="1"/>
          </p:cNvSpPr>
          <p:nvPr>
            <p:ph type="title"/>
          </p:nvPr>
        </p:nvSpPr>
        <p:spPr>
          <a:xfrm>
            <a:off x="879928" y="368905"/>
            <a:ext cx="10071221" cy="998992"/>
          </a:xfrm>
        </p:spPr>
        <p:txBody>
          <a:bodyPr>
            <a:normAutofit/>
          </a:bodyPr>
          <a:lstStyle/>
          <a:p>
            <a:r>
              <a:rPr lang="en-US" sz="4000"/>
              <a:t>OLS Regression</a:t>
            </a:r>
          </a:p>
        </p:txBody>
      </p:sp>
      <p:graphicFrame>
        <p:nvGraphicFramePr>
          <p:cNvPr id="19" name="Table 18">
            <a:extLst>
              <a:ext uri="{FF2B5EF4-FFF2-40B4-BE49-F238E27FC236}">
                <a16:creationId xmlns:a16="http://schemas.microsoft.com/office/drawing/2014/main" id="{5C3D40F6-2F81-27AE-72B9-B2457BAADD11}"/>
              </a:ext>
            </a:extLst>
          </p:cNvPr>
          <p:cNvGraphicFramePr>
            <a:graphicFrameLocks noGrp="1"/>
          </p:cNvGraphicFramePr>
          <p:nvPr>
            <p:extLst>
              <p:ext uri="{D42A27DB-BD31-4B8C-83A1-F6EECF244321}">
                <p14:modId xmlns:p14="http://schemas.microsoft.com/office/powerpoint/2010/main" val="1110090805"/>
              </p:ext>
            </p:extLst>
          </p:nvPr>
        </p:nvGraphicFramePr>
        <p:xfrm>
          <a:off x="4204138" y="2194034"/>
          <a:ext cx="3447942" cy="4452906"/>
        </p:xfrm>
        <a:graphic>
          <a:graphicData uri="http://schemas.openxmlformats.org/drawingml/2006/table">
            <a:tbl>
              <a:tblPr firstRow="1" bandRow="1">
                <a:tableStyleId>{5C22544A-7EE6-4342-B048-85BDC9FD1C3A}</a:tableStyleId>
              </a:tblPr>
              <a:tblGrid>
                <a:gridCol w="2520522">
                  <a:extLst>
                    <a:ext uri="{9D8B030D-6E8A-4147-A177-3AD203B41FA5}">
                      <a16:colId xmlns:a16="http://schemas.microsoft.com/office/drawing/2014/main" val="1551394217"/>
                    </a:ext>
                  </a:extLst>
                </a:gridCol>
                <a:gridCol w="927420">
                  <a:extLst>
                    <a:ext uri="{9D8B030D-6E8A-4147-A177-3AD203B41FA5}">
                      <a16:colId xmlns:a16="http://schemas.microsoft.com/office/drawing/2014/main" val="1805563702"/>
                    </a:ext>
                  </a:extLst>
                </a:gridCol>
              </a:tblGrid>
              <a:tr h="656896">
                <a:tc>
                  <a:txBody>
                    <a:bodyPr/>
                    <a:lstStyle/>
                    <a:p>
                      <a:pPr lvl="0">
                        <a:buNone/>
                      </a:pPr>
                      <a:r>
                        <a:rPr lang="en-US" sz="1400"/>
                        <a:t>Various aspects </a:t>
                      </a:r>
                    </a:p>
                  </a:txBody>
                  <a:tcPr/>
                </a:tc>
                <a:tc>
                  <a:txBody>
                    <a:bodyPr/>
                    <a:lstStyle/>
                    <a:p>
                      <a:pPr lvl="0">
                        <a:buNone/>
                      </a:pPr>
                      <a:r>
                        <a:rPr lang="en-US" sz="1400"/>
                        <a:t>P-value</a:t>
                      </a:r>
                    </a:p>
                  </a:txBody>
                  <a:tcPr/>
                </a:tc>
                <a:extLst>
                  <a:ext uri="{0D108BD9-81ED-4DB2-BD59-A6C34878D82A}">
                    <a16:rowId xmlns:a16="http://schemas.microsoft.com/office/drawing/2014/main" val="1820698166"/>
                  </a:ext>
                </a:extLst>
              </a:tr>
              <a:tr h="759202">
                <a:tc>
                  <a:txBody>
                    <a:bodyPr/>
                    <a:lstStyle/>
                    <a:p>
                      <a:pPr algn="l"/>
                      <a:r>
                        <a:rPr lang="en-US" sz="1400" b="1"/>
                        <a:t>Good value for the cost</a:t>
                      </a:r>
                    </a:p>
                  </a:txBody>
                  <a:tcPr/>
                </a:tc>
                <a:tc>
                  <a:txBody>
                    <a:bodyPr/>
                    <a:lstStyle/>
                    <a:p>
                      <a:pPr algn="l"/>
                      <a:r>
                        <a:rPr lang="en-US" sz="1400"/>
                        <a:t>0.995</a:t>
                      </a:r>
                    </a:p>
                  </a:txBody>
                  <a:tcPr/>
                </a:tc>
                <a:extLst>
                  <a:ext uri="{0D108BD9-81ED-4DB2-BD59-A6C34878D82A}">
                    <a16:rowId xmlns:a16="http://schemas.microsoft.com/office/drawing/2014/main" val="464066917"/>
                  </a:ext>
                </a:extLst>
              </a:tr>
              <a:tr h="759202">
                <a:tc>
                  <a:txBody>
                    <a:bodyPr/>
                    <a:lstStyle/>
                    <a:p>
                      <a:pPr marL="0" marR="0" lvl="0" indent="0" algn="l" rtl="0" eaLnBrk="1" fontAlgn="auto" latinLnBrk="0" hangingPunct="1">
                        <a:lnSpc>
                          <a:spcPct val="100000"/>
                        </a:lnSpc>
                        <a:spcBef>
                          <a:spcPts val="0"/>
                        </a:spcBef>
                        <a:spcAft>
                          <a:spcPts val="0"/>
                        </a:spcAft>
                        <a:buClrTx/>
                        <a:buSzTx/>
                        <a:buFontTx/>
                        <a:buNone/>
                      </a:pPr>
                      <a:r>
                        <a:rPr lang="en-US" sz="1400" b="1"/>
                        <a:t>Customization Options</a:t>
                      </a:r>
                    </a:p>
                  </a:txBody>
                  <a:tcPr/>
                </a:tc>
                <a:tc>
                  <a:txBody>
                    <a:bodyPr/>
                    <a:lstStyle/>
                    <a:p>
                      <a:pPr lvl="0" algn="l">
                        <a:buNone/>
                      </a:pPr>
                      <a:r>
                        <a:rPr lang="en-US" sz="1400"/>
                        <a:t>0.313</a:t>
                      </a:r>
                      <a:endParaRPr lang="en-US"/>
                    </a:p>
                  </a:txBody>
                  <a:tcPr/>
                </a:tc>
                <a:extLst>
                  <a:ext uri="{0D108BD9-81ED-4DB2-BD59-A6C34878D82A}">
                    <a16:rowId xmlns:a16="http://schemas.microsoft.com/office/drawing/2014/main" val="3140566967"/>
                  </a:ext>
                </a:extLst>
              </a:tr>
              <a:tr h="759202">
                <a:tc>
                  <a:txBody>
                    <a:bodyPr/>
                    <a:lstStyle/>
                    <a:p>
                      <a:pPr marL="0" lvl="0" indent="0" algn="l">
                        <a:lnSpc>
                          <a:spcPct val="100000"/>
                        </a:lnSpc>
                        <a:spcBef>
                          <a:spcPts val="0"/>
                        </a:spcBef>
                        <a:spcAft>
                          <a:spcPts val="0"/>
                        </a:spcAft>
                        <a:buNone/>
                      </a:pPr>
                      <a:r>
                        <a:rPr lang="en-US" sz="1400" b="1"/>
                        <a:t>Only Veg Options</a:t>
                      </a:r>
                    </a:p>
                  </a:txBody>
                  <a:tcPr/>
                </a:tc>
                <a:tc>
                  <a:txBody>
                    <a:bodyPr/>
                    <a:lstStyle/>
                    <a:p>
                      <a:pPr lvl="0" algn="l">
                        <a:buNone/>
                      </a:pPr>
                      <a:r>
                        <a:rPr lang="en-US" sz="1400"/>
                        <a:t>0.321</a:t>
                      </a:r>
                    </a:p>
                  </a:txBody>
                  <a:tcPr/>
                </a:tc>
                <a:extLst>
                  <a:ext uri="{0D108BD9-81ED-4DB2-BD59-A6C34878D82A}">
                    <a16:rowId xmlns:a16="http://schemas.microsoft.com/office/drawing/2014/main" val="1968080459"/>
                  </a:ext>
                </a:extLst>
              </a:tr>
              <a:tr h="759202">
                <a:tc>
                  <a:txBody>
                    <a:bodyPr/>
                    <a:lstStyle/>
                    <a:p>
                      <a:pPr marL="0" lvl="0" indent="0" algn="l">
                        <a:lnSpc>
                          <a:spcPct val="100000"/>
                        </a:lnSpc>
                        <a:spcBef>
                          <a:spcPts val="0"/>
                        </a:spcBef>
                        <a:spcAft>
                          <a:spcPts val="0"/>
                        </a:spcAft>
                        <a:buNone/>
                      </a:pPr>
                      <a:r>
                        <a:rPr lang="en-US" sz="1400" b="1"/>
                        <a:t>Exclusively Gluten-free meals</a:t>
                      </a:r>
                    </a:p>
                  </a:txBody>
                  <a:tcPr/>
                </a:tc>
                <a:tc>
                  <a:txBody>
                    <a:bodyPr/>
                    <a:lstStyle/>
                    <a:p>
                      <a:pPr lvl="0" algn="l">
                        <a:buNone/>
                      </a:pPr>
                      <a:r>
                        <a:rPr lang="en-US" sz="1400"/>
                        <a:t>0.015</a:t>
                      </a:r>
                    </a:p>
                  </a:txBody>
                  <a:tcPr/>
                </a:tc>
                <a:extLst>
                  <a:ext uri="{0D108BD9-81ED-4DB2-BD59-A6C34878D82A}">
                    <a16:rowId xmlns:a16="http://schemas.microsoft.com/office/drawing/2014/main" val="1259572173"/>
                  </a:ext>
                </a:extLst>
              </a:tr>
              <a:tr h="759202">
                <a:tc>
                  <a:txBody>
                    <a:bodyPr/>
                    <a:lstStyle/>
                    <a:p>
                      <a:pPr marL="0" lvl="0" indent="0" algn="l">
                        <a:lnSpc>
                          <a:spcPct val="100000"/>
                        </a:lnSpc>
                        <a:spcBef>
                          <a:spcPts val="0"/>
                        </a:spcBef>
                        <a:spcAft>
                          <a:spcPts val="0"/>
                        </a:spcAft>
                        <a:buNone/>
                      </a:pPr>
                      <a:r>
                        <a:rPr lang="en-US" sz="1400" b="1"/>
                        <a:t>Exclusively healthy meals </a:t>
                      </a:r>
                    </a:p>
                  </a:txBody>
                  <a:tcPr/>
                </a:tc>
                <a:tc>
                  <a:txBody>
                    <a:bodyPr/>
                    <a:lstStyle/>
                    <a:p>
                      <a:pPr lvl="0" algn="l">
                        <a:buNone/>
                      </a:pPr>
                      <a:r>
                        <a:rPr lang="en-US" sz="1400"/>
                        <a:t>0.864</a:t>
                      </a:r>
                    </a:p>
                  </a:txBody>
                  <a:tcPr/>
                </a:tc>
                <a:extLst>
                  <a:ext uri="{0D108BD9-81ED-4DB2-BD59-A6C34878D82A}">
                    <a16:rowId xmlns:a16="http://schemas.microsoft.com/office/drawing/2014/main" val="3777922937"/>
                  </a:ext>
                </a:extLst>
              </a:tr>
            </a:tbl>
          </a:graphicData>
        </a:graphic>
      </p:graphicFrame>
    </p:spTree>
    <p:extLst>
      <p:ext uri="{BB962C8B-B14F-4D97-AF65-F5344CB8AC3E}">
        <p14:creationId xmlns:p14="http://schemas.microsoft.com/office/powerpoint/2010/main" val="252054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close-up of a plane&#10;&#10;Description automatically generated">
            <a:extLst>
              <a:ext uri="{FF2B5EF4-FFF2-40B4-BE49-F238E27FC236}">
                <a16:creationId xmlns:a16="http://schemas.microsoft.com/office/drawing/2014/main" id="{AFD070C9-AF7D-0631-9806-F39D31E7A833}"/>
              </a:ext>
            </a:extLst>
          </p:cNvPr>
          <p:cNvPicPr>
            <a:picLocks noChangeAspect="1"/>
          </p:cNvPicPr>
          <p:nvPr/>
        </p:nvPicPr>
        <p:blipFill rotWithShape="1">
          <a:blip r:embed="rId3"/>
          <a:srcRect l="3578" r="2304" b="-1"/>
          <a:stretch/>
        </p:blipFill>
        <p:spPr>
          <a:xfrm>
            <a:off x="2522356" y="10"/>
            <a:ext cx="966964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6226EF-45EE-B79D-5E23-D110171E328B}"/>
              </a:ext>
            </a:extLst>
          </p:cNvPr>
          <p:cNvSpPr>
            <a:spLocks noGrp="1"/>
          </p:cNvSpPr>
          <p:nvPr>
            <p:ph type="title"/>
          </p:nvPr>
        </p:nvSpPr>
        <p:spPr>
          <a:xfrm>
            <a:off x="838200" y="365125"/>
            <a:ext cx="3822189" cy="1899912"/>
          </a:xfrm>
        </p:spPr>
        <p:txBody>
          <a:bodyPr>
            <a:normAutofit/>
          </a:bodyPr>
          <a:lstStyle/>
          <a:p>
            <a:r>
              <a:rPr lang="en-US" sz="3400" b="1"/>
              <a:t>Managerial Recommendations</a:t>
            </a:r>
          </a:p>
        </p:txBody>
      </p:sp>
      <p:pic>
        <p:nvPicPr>
          <p:cNvPr id="3" name="Picture 2" descr="A white background with black text&#10;&#10;Description automatically generated">
            <a:extLst>
              <a:ext uri="{FF2B5EF4-FFF2-40B4-BE49-F238E27FC236}">
                <a16:creationId xmlns:a16="http://schemas.microsoft.com/office/drawing/2014/main" id="{641D4048-D84E-68E7-B2DA-C9A2A1D95D25}"/>
              </a:ext>
            </a:extLst>
          </p:cNvPr>
          <p:cNvPicPr>
            <a:picLocks noChangeAspect="1"/>
          </p:cNvPicPr>
          <p:nvPr/>
        </p:nvPicPr>
        <p:blipFill rotWithShape="1">
          <a:blip r:embed="rId4">
            <a:alphaModFix amt="57000"/>
          </a:blip>
          <a:srcRect t="-656" r="151" b="9465"/>
          <a:stretch/>
        </p:blipFill>
        <p:spPr>
          <a:xfrm>
            <a:off x="640141" y="2092944"/>
            <a:ext cx="9950264" cy="4457107"/>
          </a:xfrm>
          <a:prstGeom prst="rect">
            <a:avLst/>
          </a:prstGeom>
        </p:spPr>
      </p:pic>
      <p:sp>
        <p:nvSpPr>
          <p:cNvPr id="11" name="Content Placeholder 10">
            <a:extLst>
              <a:ext uri="{FF2B5EF4-FFF2-40B4-BE49-F238E27FC236}">
                <a16:creationId xmlns:a16="http://schemas.microsoft.com/office/drawing/2014/main" id="{7796CC46-AC11-01E0-9132-A39E5574CC62}"/>
              </a:ext>
            </a:extLst>
          </p:cNvPr>
          <p:cNvSpPr>
            <a:spLocks noGrp="1"/>
          </p:cNvSpPr>
          <p:nvPr>
            <p:ph idx="1"/>
          </p:nvPr>
        </p:nvSpPr>
        <p:spPr>
          <a:xfrm>
            <a:off x="838200" y="2276654"/>
            <a:ext cx="9785825" cy="4207630"/>
          </a:xfrm>
        </p:spPr>
        <p:txBody>
          <a:bodyPr vert="horz" lIns="91440" tIns="45720" rIns="91440" bIns="45720" rtlCol="0" anchor="t">
            <a:noAutofit/>
          </a:bodyPr>
          <a:lstStyle/>
          <a:p>
            <a:r>
              <a:rPr lang="en-US" sz="2400"/>
              <a:t>National airline food trends suggest consistent passenger preferences among comparable airlines (i.e., Delta &amp; American Airlines)</a:t>
            </a:r>
          </a:p>
          <a:p>
            <a:pPr lvl="1">
              <a:buFont typeface="Courier New" panose="020B0604020202020204" pitchFamily="34" charset="0"/>
              <a:buChar char="o"/>
            </a:pPr>
            <a:r>
              <a:rPr lang="en-US"/>
              <a:t>Focus more on general industry trends versus individual airline trends</a:t>
            </a:r>
          </a:p>
          <a:p>
            <a:r>
              <a:rPr lang="en-US" sz="2400"/>
              <a:t>Investment in other Areas of the Customer Experience </a:t>
            </a:r>
          </a:p>
          <a:p>
            <a:r>
              <a:rPr lang="en-US" sz="2400"/>
              <a:t>Continuous Improvement and Innovation in Food Services</a:t>
            </a:r>
          </a:p>
          <a:p>
            <a:r>
              <a:rPr lang="en-US" sz="2400">
                <a:ea typeface="+mn-lt"/>
                <a:cs typeface="+mn-lt"/>
              </a:rPr>
              <a:t>Expand and actively promote gluten-free snack options by partnering with manufacturers, employee's marketing gluten-free options, and regularly assessing passenger feedback</a:t>
            </a:r>
            <a:endParaRPr lang="en-US" sz="2400"/>
          </a:p>
          <a:p>
            <a:endParaRPr lang="en-US" sz="2400"/>
          </a:p>
          <a:p>
            <a:pPr marL="0" indent="0">
              <a:buNone/>
            </a:pPr>
            <a:endParaRPr lang="en-US" sz="2400"/>
          </a:p>
          <a:p>
            <a:endParaRPr lang="en-US" sz="2400"/>
          </a:p>
        </p:txBody>
      </p:sp>
    </p:spTree>
    <p:extLst>
      <p:ext uri="{BB962C8B-B14F-4D97-AF65-F5344CB8AC3E}">
        <p14:creationId xmlns:p14="http://schemas.microsoft.com/office/powerpoint/2010/main" val="4254725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Photo of a plane taking off at sunrise">
            <a:extLst>
              <a:ext uri="{FF2B5EF4-FFF2-40B4-BE49-F238E27FC236}">
                <a16:creationId xmlns:a16="http://schemas.microsoft.com/office/drawing/2014/main" id="{5474A692-6A76-3E0E-AC33-4C9C2DE30E58}"/>
              </a:ext>
            </a:extLst>
          </p:cNvPr>
          <p:cNvPicPr>
            <a:picLocks noChangeAspect="1"/>
          </p:cNvPicPr>
          <p:nvPr/>
        </p:nvPicPr>
        <p:blipFill rotWithShape="1">
          <a:blip r:embed="rId3">
            <a:alphaModFix amt="50000"/>
          </a:blip>
          <a:srcRect l="11119" r="12900" b="-1"/>
          <a:stretch/>
        </p:blipFill>
        <p:spPr>
          <a:xfrm>
            <a:off x="20" y="10"/>
            <a:ext cx="12188930" cy="6857990"/>
          </a:xfrm>
          <a:prstGeom prst="rect">
            <a:avLst/>
          </a:prstGeom>
        </p:spPr>
      </p:pic>
      <p:sp>
        <p:nvSpPr>
          <p:cNvPr id="2" name="Title 1">
            <a:extLst>
              <a:ext uri="{FF2B5EF4-FFF2-40B4-BE49-F238E27FC236}">
                <a16:creationId xmlns:a16="http://schemas.microsoft.com/office/drawing/2014/main" id="{B2B342E0-6280-B9FE-22B1-A0C5D1BD1EF3}"/>
              </a:ext>
            </a:extLst>
          </p:cNvPr>
          <p:cNvSpPr>
            <a:spLocks noGrp="1"/>
          </p:cNvSpPr>
          <p:nvPr>
            <p:ph type="title"/>
          </p:nvPr>
        </p:nvSpPr>
        <p:spPr>
          <a:xfrm>
            <a:off x="229809" y="965125"/>
            <a:ext cx="9458476" cy="3063240"/>
          </a:xfrm>
        </p:spPr>
        <p:txBody>
          <a:bodyPr vert="horz" lIns="91440" tIns="45720" rIns="91440" bIns="45720" rtlCol="0" anchor="b">
            <a:normAutofit/>
          </a:bodyPr>
          <a:lstStyle/>
          <a:p>
            <a:pPr algn="ctr"/>
            <a:r>
              <a:rPr lang="en-US" sz="9600" b="1">
                <a:solidFill>
                  <a:schemeClr val="bg1"/>
                </a:solidFill>
              </a:rPr>
              <a:t>           Thank You !</a:t>
            </a:r>
            <a:endParaRPr lang="en-US" sz="9600">
              <a:solidFill>
                <a:schemeClr val="bg1"/>
              </a:solidFill>
            </a:endParaRPr>
          </a:p>
        </p:txBody>
      </p:sp>
      <p:sp>
        <p:nvSpPr>
          <p:cNvPr id="10"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7273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merican Airlines Cuts Service to Haiti; Delta Adds Additional Flight |  Haitiville">
            <a:extLst>
              <a:ext uri="{FF2B5EF4-FFF2-40B4-BE49-F238E27FC236}">
                <a16:creationId xmlns:a16="http://schemas.microsoft.com/office/drawing/2014/main" id="{94AAE7B3-CB2C-47B3-B889-B9B8C0396CAE}"/>
              </a:ext>
            </a:extLst>
          </p:cNvPr>
          <p:cNvPicPr>
            <a:picLocks noChangeAspect="1"/>
          </p:cNvPicPr>
          <p:nvPr/>
        </p:nvPicPr>
        <p:blipFill rotWithShape="1">
          <a:blip r:embed="rId2">
            <a:alphaModFix amt="40000"/>
          </a:blip>
          <a:srcRect b="15414"/>
          <a:stretch/>
        </p:blipFill>
        <p:spPr>
          <a:xfrm>
            <a:off x="-7164" y="0"/>
            <a:ext cx="12191979" cy="6857990"/>
          </a:xfrm>
          <a:prstGeom prst="rect">
            <a:avLst/>
          </a:prstGeom>
        </p:spPr>
      </p:pic>
      <p:sp>
        <p:nvSpPr>
          <p:cNvPr id="2" name="Title 1">
            <a:extLst>
              <a:ext uri="{FF2B5EF4-FFF2-40B4-BE49-F238E27FC236}">
                <a16:creationId xmlns:a16="http://schemas.microsoft.com/office/drawing/2014/main" id="{42CB2DAD-0886-6917-A7D6-11B100740098}"/>
              </a:ext>
            </a:extLst>
          </p:cNvPr>
          <p:cNvSpPr>
            <a:spLocks noGrp="1"/>
          </p:cNvSpPr>
          <p:nvPr>
            <p:ph type="title"/>
          </p:nvPr>
        </p:nvSpPr>
        <p:spPr>
          <a:xfrm>
            <a:off x="841249" y="941832"/>
            <a:ext cx="10506456" cy="2057400"/>
          </a:xfrm>
        </p:spPr>
        <p:txBody>
          <a:bodyPr anchor="b">
            <a:normAutofit/>
          </a:bodyPr>
          <a:lstStyle/>
          <a:p>
            <a:pPr algn="ctr"/>
            <a:r>
              <a:rPr lang="en-US" sz="5000" b="1">
                <a:solidFill>
                  <a:schemeClr val="bg1"/>
                </a:solidFill>
              </a:rPr>
              <a:t>Market Research Problem</a:t>
            </a:r>
            <a:endParaRPr lang="en-US" sz="5000">
              <a:solidFill>
                <a:schemeClr val="bg1"/>
              </a:solidFill>
            </a:endParaRPr>
          </a:p>
        </p:txBody>
      </p:sp>
      <p:sp>
        <p:nvSpPr>
          <p:cNvPr id="46" name="Rectangle 4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8" name="Rectangle 4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ED576B5-E875-38EA-2759-4725BF59366A}"/>
              </a:ext>
            </a:extLst>
          </p:cNvPr>
          <p:cNvSpPr>
            <a:spLocks noGrp="1"/>
          </p:cNvSpPr>
          <p:nvPr>
            <p:ph idx="1"/>
          </p:nvPr>
        </p:nvSpPr>
        <p:spPr>
          <a:xfrm>
            <a:off x="841248" y="3502152"/>
            <a:ext cx="10506456" cy="2670048"/>
          </a:xfrm>
        </p:spPr>
        <p:txBody>
          <a:bodyPr vert="horz" lIns="91440" tIns="45720" rIns="91440" bIns="45720" rtlCol="0" anchor="t">
            <a:normAutofit/>
          </a:bodyPr>
          <a:lstStyle/>
          <a:p>
            <a:pPr marL="0" indent="0" algn="ctr">
              <a:buNone/>
            </a:pPr>
            <a:r>
              <a:rPr lang="en-US" b="1">
                <a:solidFill>
                  <a:schemeClr val="bg1"/>
                </a:solidFill>
                <a:ea typeface="+mn-lt"/>
                <a:cs typeface="+mn-lt"/>
              </a:rPr>
              <a:t>How do Delta and American Airlines' in-flight catering and service compare, and what improvements can enhance passenger satisfaction, thereby increasing loyalty and profitability?</a:t>
            </a:r>
            <a:endParaRPr lang="en-US">
              <a:solidFill>
                <a:schemeClr val="bg1"/>
              </a:solidFill>
              <a:ea typeface="+mn-lt"/>
              <a:cs typeface="+mn-lt"/>
            </a:endParaRPr>
          </a:p>
        </p:txBody>
      </p:sp>
    </p:spTree>
    <p:extLst>
      <p:ext uri="{BB962C8B-B14F-4D97-AF65-F5344CB8AC3E}">
        <p14:creationId xmlns:p14="http://schemas.microsoft.com/office/powerpoint/2010/main" val="3650392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74949C-CC96-41E6-58F3-752AC150A8C1}"/>
              </a:ext>
            </a:extLst>
          </p:cNvPr>
          <p:cNvSpPr>
            <a:spLocks noGrp="1"/>
          </p:cNvSpPr>
          <p:nvPr>
            <p:ph type="title"/>
          </p:nvPr>
        </p:nvSpPr>
        <p:spPr>
          <a:xfrm>
            <a:off x="6234865" y="568517"/>
            <a:ext cx="5248221" cy="1067209"/>
          </a:xfrm>
        </p:spPr>
        <p:txBody>
          <a:bodyPr>
            <a:normAutofit/>
          </a:bodyPr>
          <a:lstStyle/>
          <a:p>
            <a:r>
              <a:rPr lang="en-US" b="1">
                <a:solidFill>
                  <a:schemeClr val="bg1"/>
                </a:solidFill>
              </a:rPr>
              <a:t>Research Questions</a:t>
            </a:r>
          </a:p>
        </p:txBody>
      </p:sp>
      <p:pic>
        <p:nvPicPr>
          <p:cNvPr id="4" name="Picture 3" descr="Airline retail and travel tech trends for 2023 | PhocusWire">
            <a:extLst>
              <a:ext uri="{FF2B5EF4-FFF2-40B4-BE49-F238E27FC236}">
                <a16:creationId xmlns:a16="http://schemas.microsoft.com/office/drawing/2014/main" id="{78ADE471-2445-DDF0-DA8F-1F42CD5C1590}"/>
              </a:ext>
            </a:extLst>
          </p:cNvPr>
          <p:cNvPicPr>
            <a:picLocks noChangeAspect="1"/>
          </p:cNvPicPr>
          <p:nvPr/>
        </p:nvPicPr>
        <p:blipFill rotWithShape="1">
          <a:blip r:embed="rId2"/>
          <a:srcRect l="31712" r="16538" b="1"/>
          <a:stretch/>
        </p:blipFill>
        <p:spPr>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11" name="Group 1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2" name="Freeform: Shape 1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3" name="Content Placeholder 2">
            <a:extLst>
              <a:ext uri="{FF2B5EF4-FFF2-40B4-BE49-F238E27FC236}">
                <a16:creationId xmlns:a16="http://schemas.microsoft.com/office/drawing/2014/main" id="{EF310548-631A-FE54-7F6F-FA6101EF7599}"/>
              </a:ext>
            </a:extLst>
          </p:cNvPr>
          <p:cNvSpPr>
            <a:spLocks noGrp="1"/>
          </p:cNvSpPr>
          <p:nvPr>
            <p:ph idx="1"/>
          </p:nvPr>
        </p:nvSpPr>
        <p:spPr>
          <a:xfrm>
            <a:off x="6234868" y="1820369"/>
            <a:ext cx="5217173" cy="4351338"/>
          </a:xfrm>
        </p:spPr>
        <p:txBody>
          <a:bodyPr vert="horz" lIns="91440" tIns="45720" rIns="91440" bIns="45720" rtlCol="0">
            <a:normAutofit/>
          </a:bodyPr>
          <a:lstStyle/>
          <a:p>
            <a:pPr marL="514350" indent="-514350">
              <a:buAutoNum type="arabicPeriod"/>
            </a:pPr>
            <a:r>
              <a:rPr lang="en-US" sz="2200">
                <a:solidFill>
                  <a:schemeClr val="bg1"/>
                </a:solidFill>
                <a:ea typeface="+mn-lt"/>
                <a:cs typeface="+mn-lt"/>
              </a:rPr>
              <a:t>What are the current levels of passenger satisfaction with Delta and American Airlines' in-flight food offerings?</a:t>
            </a:r>
          </a:p>
          <a:p>
            <a:pPr marL="514350" indent="-514350">
              <a:buAutoNum type="arabicPeriod"/>
            </a:pPr>
            <a:r>
              <a:rPr lang="en-US" sz="2200">
                <a:solidFill>
                  <a:schemeClr val="bg1"/>
                </a:solidFill>
                <a:ea typeface="+mn-lt"/>
                <a:cs typeface="+mn-lt"/>
              </a:rPr>
              <a:t>How do dietary accommodations influence passenger satisfaction with Delta and American Airlines?</a:t>
            </a:r>
          </a:p>
          <a:p>
            <a:pPr marL="514350" indent="-514350">
              <a:buAutoNum type="arabicPeriod"/>
            </a:pPr>
            <a:r>
              <a:rPr lang="en-US" sz="2200">
                <a:solidFill>
                  <a:schemeClr val="bg1"/>
                </a:solidFill>
                <a:ea typeface="+mn-lt"/>
                <a:cs typeface="+mn-lt"/>
              </a:rPr>
              <a:t>What specific aspects of customer service during mealtimes are most impactful on passengers' overall flight experience with Delta and American Airlines?</a:t>
            </a:r>
          </a:p>
          <a:p>
            <a:pPr marL="0" indent="0">
              <a:buNone/>
            </a:pPr>
            <a:endParaRPr lang="en-US" sz="2200">
              <a:solidFill>
                <a:schemeClr val="bg1"/>
              </a:solidFill>
            </a:endParaRPr>
          </a:p>
          <a:p>
            <a:pPr marL="514350" indent="-514350">
              <a:buAutoNum type="arabicPeriod"/>
            </a:pPr>
            <a:endParaRPr lang="en-US" sz="2200">
              <a:solidFill>
                <a:schemeClr val="bg1"/>
              </a:solidFill>
            </a:endParaRPr>
          </a:p>
        </p:txBody>
      </p:sp>
      <p:grpSp>
        <p:nvGrpSpPr>
          <p:cNvPr id="1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6" name="Freeform: Shape 1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7060429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irline retail and travel tech trends for 2023 | PhocusWire">
            <a:extLst>
              <a:ext uri="{FF2B5EF4-FFF2-40B4-BE49-F238E27FC236}">
                <a16:creationId xmlns:a16="http://schemas.microsoft.com/office/drawing/2014/main" id="{78ADE471-2445-DDF0-DA8F-1F42CD5C1590}"/>
              </a:ext>
            </a:extLst>
          </p:cNvPr>
          <p:cNvPicPr>
            <a:picLocks noChangeAspect="1"/>
          </p:cNvPicPr>
          <p:nvPr/>
        </p:nvPicPr>
        <p:blipFill rotWithShape="1">
          <a:blip r:embed="rId2"/>
          <a:srcRect l="31712" r="16538" b="1"/>
          <a:stretch/>
        </p:blipFill>
        <p:spPr>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11" name="Group 1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2" name="Freeform: Shape 1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1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6" name="Freeform: Shape 1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8" name="Content Placeholder 7" descr="A close-up of a graph&#10;&#10;Description automatically generated">
            <a:extLst>
              <a:ext uri="{FF2B5EF4-FFF2-40B4-BE49-F238E27FC236}">
                <a16:creationId xmlns:a16="http://schemas.microsoft.com/office/drawing/2014/main" id="{E4AEE186-1608-61AA-A464-4AF9C552402D}"/>
              </a:ext>
            </a:extLst>
          </p:cNvPr>
          <p:cNvPicPr>
            <a:picLocks noGrp="1" noChangeAspect="1"/>
          </p:cNvPicPr>
          <p:nvPr>
            <p:ph idx="1"/>
          </p:nvPr>
        </p:nvPicPr>
        <p:blipFill>
          <a:blip r:embed="rId3"/>
          <a:stretch>
            <a:fillRect/>
          </a:stretch>
        </p:blipFill>
        <p:spPr>
          <a:xfrm>
            <a:off x="262759" y="189434"/>
            <a:ext cx="11732169" cy="6401894"/>
          </a:xfrm>
        </p:spPr>
      </p:pic>
    </p:spTree>
    <p:extLst>
      <p:ext uri="{BB962C8B-B14F-4D97-AF65-F5344CB8AC3E}">
        <p14:creationId xmlns:p14="http://schemas.microsoft.com/office/powerpoint/2010/main" val="11064367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5ED30-248A-58DC-D230-A47F4054FC9F}"/>
              </a:ext>
            </a:extLst>
          </p:cNvPr>
          <p:cNvSpPr>
            <a:spLocks noGrp="1"/>
          </p:cNvSpPr>
          <p:nvPr>
            <p:ph type="title"/>
          </p:nvPr>
        </p:nvSpPr>
        <p:spPr>
          <a:xfrm>
            <a:off x="313509" y="-1203"/>
            <a:ext cx="4126698" cy="892461"/>
          </a:xfrm>
        </p:spPr>
        <p:txBody>
          <a:bodyPr anchor="b">
            <a:normAutofit/>
          </a:bodyPr>
          <a:lstStyle/>
          <a:p>
            <a:r>
              <a:rPr lang="en-US" sz="5400" b="1"/>
              <a:t>Hypothesis 1</a:t>
            </a:r>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7">
            <a:extLst>
              <a:ext uri="{FF2B5EF4-FFF2-40B4-BE49-F238E27FC236}">
                <a16:creationId xmlns:a16="http://schemas.microsoft.com/office/drawing/2014/main" id="{F938770F-8F6A-8718-1A5F-DB2CD087B9FC}"/>
              </a:ext>
            </a:extLst>
          </p:cNvPr>
          <p:cNvSpPr>
            <a:spLocks noGrp="1"/>
          </p:cNvSpPr>
          <p:nvPr>
            <p:ph idx="1"/>
          </p:nvPr>
        </p:nvSpPr>
        <p:spPr>
          <a:xfrm>
            <a:off x="640080" y="2872899"/>
            <a:ext cx="4243589" cy="3320668"/>
          </a:xfrm>
        </p:spPr>
        <p:txBody>
          <a:bodyPr vert="horz" lIns="91440" tIns="45720" rIns="91440" bIns="45720" rtlCol="0" anchor="t">
            <a:normAutofit/>
          </a:bodyPr>
          <a:lstStyle/>
          <a:p>
            <a:pPr marL="0" indent="0" algn="just">
              <a:buNone/>
            </a:pPr>
            <a:endParaRPr lang="en-US" sz="1500">
              <a:latin typeface="Aptos"/>
              <a:cs typeface="Times New Roman"/>
            </a:endParaRPr>
          </a:p>
          <a:p>
            <a:endParaRPr lang="en-US" sz="2200"/>
          </a:p>
        </p:txBody>
      </p:sp>
      <p:pic>
        <p:nvPicPr>
          <p:cNvPr id="4" name="Content Placeholder 3" descr="A group of airplanes parked on a runway&#10;&#10;Description automatically generated">
            <a:extLst>
              <a:ext uri="{FF2B5EF4-FFF2-40B4-BE49-F238E27FC236}">
                <a16:creationId xmlns:a16="http://schemas.microsoft.com/office/drawing/2014/main" id="{7574ADED-EC90-FE5C-10BD-C403A63BE466}"/>
              </a:ext>
            </a:extLst>
          </p:cNvPr>
          <p:cNvPicPr>
            <a:picLocks noChangeAspect="1"/>
          </p:cNvPicPr>
          <p:nvPr/>
        </p:nvPicPr>
        <p:blipFill rotWithShape="1">
          <a:blip r:embed="rId2"/>
          <a:srcRect l="38125" r="5417"/>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TextBox 2">
            <a:extLst>
              <a:ext uri="{FF2B5EF4-FFF2-40B4-BE49-F238E27FC236}">
                <a16:creationId xmlns:a16="http://schemas.microsoft.com/office/drawing/2014/main" id="{CE5EE9DC-5679-F877-FCFF-6D31F67CA6E6}"/>
              </a:ext>
            </a:extLst>
          </p:cNvPr>
          <p:cNvSpPr txBox="1"/>
          <p:nvPr/>
        </p:nvSpPr>
        <p:spPr>
          <a:xfrm>
            <a:off x="284922" y="1058097"/>
            <a:ext cx="5042611" cy="569386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cs typeface="Segoe UI"/>
              </a:rPr>
              <a:t>H0: There is no significant difference in the distribution of overall dietary preferences (gluten-free &amp; healthy) between passengers flying Delta and American Airlines.</a:t>
            </a:r>
          </a:p>
          <a:p>
            <a:r>
              <a:rPr lang="en-US" sz="2800">
                <a:cs typeface="Segoe UI"/>
              </a:rPr>
              <a:t>​</a:t>
            </a:r>
          </a:p>
          <a:p>
            <a:r>
              <a:rPr lang="en-US" sz="2800">
                <a:cs typeface="Segoe UI"/>
              </a:rPr>
              <a:t>H1: </a:t>
            </a:r>
            <a:r>
              <a:rPr lang="en-US" sz="2800">
                <a:ea typeface="+mn-lt"/>
                <a:cs typeface="Segoe UI"/>
              </a:rPr>
              <a:t>There is a significant difference in the distribution of overall dietary preferences (gluten-free &amp; healthy) between passengers flying Delta and American Airlines.</a:t>
            </a:r>
          </a:p>
        </p:txBody>
      </p:sp>
    </p:spTree>
    <p:extLst>
      <p:ext uri="{BB962C8B-B14F-4D97-AF65-F5344CB8AC3E}">
        <p14:creationId xmlns:p14="http://schemas.microsoft.com/office/powerpoint/2010/main" val="3956469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B2E7CCD-39F3-E845-932A-B9766A779DB6}"/>
              </a:ext>
            </a:extLst>
          </p:cNvPr>
          <p:cNvSpPr/>
          <p:nvPr/>
        </p:nvSpPr>
        <p:spPr>
          <a:xfrm>
            <a:off x="840619" y="3035904"/>
            <a:ext cx="10196284" cy="52009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B342E0-6280-B9FE-22B1-A0C5D1BD1EF3}"/>
              </a:ext>
            </a:extLst>
          </p:cNvPr>
          <p:cNvSpPr>
            <a:spLocks noGrp="1"/>
          </p:cNvSpPr>
          <p:nvPr>
            <p:ph type="title"/>
          </p:nvPr>
        </p:nvSpPr>
        <p:spPr>
          <a:xfrm>
            <a:off x="838200" y="365125"/>
            <a:ext cx="10515600" cy="998992"/>
          </a:xfrm>
        </p:spPr>
        <p:txBody>
          <a:bodyPr/>
          <a:lstStyle/>
          <a:p>
            <a:r>
              <a:rPr lang="en-US">
                <a:ea typeface="+mj-lt"/>
                <a:cs typeface="+mj-lt"/>
              </a:rPr>
              <a:t>Justification</a:t>
            </a:r>
            <a:endParaRPr lang="en-US"/>
          </a:p>
        </p:txBody>
      </p:sp>
      <p:sp>
        <p:nvSpPr>
          <p:cNvPr id="3" name="Content Placeholder 2">
            <a:extLst>
              <a:ext uri="{FF2B5EF4-FFF2-40B4-BE49-F238E27FC236}">
                <a16:creationId xmlns:a16="http://schemas.microsoft.com/office/drawing/2014/main" id="{6D6F6CB3-5EC8-175B-D521-ED23409CFC38}"/>
              </a:ext>
            </a:extLst>
          </p:cNvPr>
          <p:cNvSpPr>
            <a:spLocks noGrp="1"/>
          </p:cNvSpPr>
          <p:nvPr>
            <p:ph idx="1"/>
          </p:nvPr>
        </p:nvSpPr>
        <p:spPr>
          <a:xfrm>
            <a:off x="668867" y="4401911"/>
            <a:ext cx="10515600" cy="2258862"/>
          </a:xfrm>
        </p:spPr>
        <p:txBody>
          <a:bodyPr vert="horz" lIns="91440" tIns="45720" rIns="91440" bIns="45720" rtlCol="0" anchor="t">
            <a:normAutofit lnSpcReduction="10000"/>
          </a:bodyPr>
          <a:lstStyle/>
          <a:p>
            <a:r>
              <a:rPr lang="en-US" sz="2400" b="1">
                <a:solidFill>
                  <a:srgbClr val="081A34"/>
                </a:solidFill>
                <a:latin typeface="Aptos"/>
                <a:cs typeface="Times New Roman"/>
              </a:rPr>
              <a:t>Test Used: Chi-Square </a:t>
            </a:r>
            <a:endParaRPr lang="en-US" sz="2400"/>
          </a:p>
          <a:p>
            <a:pPr lvl="1">
              <a:lnSpc>
                <a:spcPct val="80000"/>
              </a:lnSpc>
              <a:buFont typeface="Courier New,monospace" panose="020B0604020202020204" pitchFamily="34" charset="0"/>
              <a:buChar char="o"/>
            </a:pPr>
            <a:r>
              <a:rPr lang="en-US" b="1">
                <a:solidFill>
                  <a:srgbClr val="081A34"/>
                </a:solidFill>
                <a:latin typeface="Aptos"/>
                <a:cs typeface="Times New Roman"/>
              </a:rPr>
              <a:t>Evaluate Binary Categorical Distribution</a:t>
            </a:r>
            <a:endParaRPr lang="en-US">
              <a:solidFill>
                <a:srgbClr val="000000"/>
              </a:solidFill>
              <a:latin typeface="Aptos"/>
              <a:cs typeface="Times New Roman"/>
            </a:endParaRPr>
          </a:p>
          <a:p>
            <a:r>
              <a:rPr lang="en-US" sz="2400" b="1">
                <a:solidFill>
                  <a:srgbClr val="081A34"/>
                </a:solidFill>
                <a:latin typeface="Aptos"/>
                <a:cs typeface="Times New Roman"/>
              </a:rPr>
              <a:t>Results:</a:t>
            </a:r>
          </a:p>
          <a:p>
            <a:pPr lvl="1">
              <a:buFont typeface="Courier New,monospace" panose="020B0604020202020204" pitchFamily="34" charset="0"/>
              <a:buChar char="o"/>
            </a:pPr>
            <a:r>
              <a:rPr lang="en-US" b="1">
                <a:solidFill>
                  <a:srgbClr val="081A34"/>
                </a:solidFill>
                <a:latin typeface="Aptos"/>
                <a:cs typeface="Times New Roman"/>
              </a:rPr>
              <a:t>P-Value: 0.61 &gt; 0.05</a:t>
            </a:r>
          </a:p>
          <a:p>
            <a:pPr lvl="1">
              <a:buFont typeface="Courier New,monospace" panose="020B0604020202020204" pitchFamily="34" charset="0"/>
              <a:buChar char="o"/>
            </a:pPr>
            <a:r>
              <a:rPr lang="en-US" b="1">
                <a:solidFill>
                  <a:srgbClr val="081A34"/>
                </a:solidFill>
                <a:latin typeface="Aptos"/>
                <a:cs typeface="Times New Roman"/>
              </a:rPr>
              <a:t>Chi-Square Stat: 1.85 &lt; 16.92</a:t>
            </a:r>
          </a:p>
          <a:p>
            <a:pPr lvl="1">
              <a:buFont typeface="Courier New,monospace" panose="020B0604020202020204" pitchFamily="34" charset="0"/>
              <a:buChar char="o"/>
            </a:pPr>
            <a:r>
              <a:rPr lang="en-US" b="1" u="sng">
                <a:solidFill>
                  <a:srgbClr val="081A34"/>
                </a:solidFill>
                <a:latin typeface="Aptos"/>
                <a:cs typeface="Times New Roman"/>
              </a:rPr>
              <a:t>Conclusion: Do Not Reject Null Hypothesis</a:t>
            </a:r>
          </a:p>
          <a:p>
            <a:endParaRPr lang="en-US" sz="2400" b="1">
              <a:solidFill>
                <a:srgbClr val="081A34"/>
              </a:solidFill>
            </a:endParaRPr>
          </a:p>
        </p:txBody>
      </p:sp>
      <p:sp>
        <p:nvSpPr>
          <p:cNvPr id="7" name="Title 1">
            <a:extLst>
              <a:ext uri="{FF2B5EF4-FFF2-40B4-BE49-F238E27FC236}">
                <a16:creationId xmlns:a16="http://schemas.microsoft.com/office/drawing/2014/main" id="{6FC0FD3E-FCBF-7B36-1D88-63480104DFF4}"/>
              </a:ext>
            </a:extLst>
          </p:cNvPr>
          <p:cNvSpPr txBox="1">
            <a:spLocks/>
          </p:cNvSpPr>
          <p:nvPr/>
        </p:nvSpPr>
        <p:spPr>
          <a:xfrm>
            <a:off x="881743" y="3746954"/>
            <a:ext cx="10527695" cy="66032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ea typeface="+mj-lt"/>
                <a:cs typeface="+mj-lt"/>
              </a:rPr>
              <a:t>Test &amp; Results</a:t>
            </a:r>
            <a:endParaRPr lang="en-US"/>
          </a:p>
        </p:txBody>
      </p:sp>
      <p:sp>
        <p:nvSpPr>
          <p:cNvPr id="12" name="TextBox 11">
            <a:extLst>
              <a:ext uri="{FF2B5EF4-FFF2-40B4-BE49-F238E27FC236}">
                <a16:creationId xmlns:a16="http://schemas.microsoft.com/office/drawing/2014/main" id="{0CF956DF-2A66-01D6-BCD0-23C72B90EE5D}"/>
              </a:ext>
            </a:extLst>
          </p:cNvPr>
          <p:cNvSpPr txBox="1"/>
          <p:nvPr/>
        </p:nvSpPr>
        <p:spPr>
          <a:xfrm>
            <a:off x="879928" y="1248834"/>
            <a:ext cx="10486571"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ea typeface="+mn-lt"/>
                <a:cs typeface="+mn-lt"/>
              </a:rPr>
              <a:t>Our aim is to identify significant variations in overall dietary meal preferences (</a:t>
            </a:r>
            <a:r>
              <a:rPr lang="en-US" sz="2400" b="1">
                <a:latin typeface="Aptos"/>
                <a:ea typeface="+mn-lt"/>
                <a:cs typeface="Times New Roman"/>
              </a:rPr>
              <a:t>prefer gluten free and/or prefer healthy </a:t>
            </a:r>
            <a:r>
              <a:rPr lang="en-US" sz="2400" b="1">
                <a:ea typeface="+mn-lt"/>
                <a:cs typeface="+mn-lt"/>
              </a:rPr>
              <a:t>) between Delta and American Airlines. Insights will help better tailor airline meal services to their respective customer bases.</a:t>
            </a:r>
            <a:endParaRPr lang="en-US"/>
          </a:p>
          <a:p>
            <a:endParaRPr lang="en-US" sz="2400"/>
          </a:p>
          <a:p>
            <a:r>
              <a:rPr lang="en-US" sz="2400">
                <a:solidFill>
                  <a:srgbClr val="FF0000"/>
                </a:solidFill>
                <a:latin typeface="Bahnschrift"/>
              </a:rPr>
              <a:t>Prediction: Dietary preferences will be similar for comparative airlines</a:t>
            </a:r>
          </a:p>
        </p:txBody>
      </p:sp>
      <p:pic>
        <p:nvPicPr>
          <p:cNvPr id="15" name="Picture 14" descr="The Best Airline Food In The World, According To A Chef">
            <a:extLst>
              <a:ext uri="{FF2B5EF4-FFF2-40B4-BE49-F238E27FC236}">
                <a16:creationId xmlns:a16="http://schemas.microsoft.com/office/drawing/2014/main" id="{DEEEE5B9-44D7-4561-BC0C-682C4C2CA327}"/>
              </a:ext>
            </a:extLst>
          </p:cNvPr>
          <p:cNvPicPr>
            <a:picLocks noChangeAspect="1"/>
          </p:cNvPicPr>
          <p:nvPr/>
        </p:nvPicPr>
        <p:blipFill>
          <a:blip r:embed="rId2"/>
          <a:stretch>
            <a:fillRect/>
          </a:stretch>
        </p:blipFill>
        <p:spPr>
          <a:xfrm>
            <a:off x="7663543" y="3868622"/>
            <a:ext cx="4533294" cy="2991231"/>
          </a:xfrm>
          <a:prstGeom prst="rect">
            <a:avLst/>
          </a:prstGeom>
        </p:spPr>
      </p:pic>
      <p:pic>
        <p:nvPicPr>
          <p:cNvPr id="4" name="Picture 3" descr="Cloud | Transformice Wiki | Fandom">
            <a:extLst>
              <a:ext uri="{FF2B5EF4-FFF2-40B4-BE49-F238E27FC236}">
                <a16:creationId xmlns:a16="http://schemas.microsoft.com/office/drawing/2014/main" id="{5DB42738-0108-DC3C-4D1D-D72140326A90}"/>
              </a:ext>
            </a:extLst>
          </p:cNvPr>
          <p:cNvPicPr>
            <a:picLocks noChangeAspect="1"/>
          </p:cNvPicPr>
          <p:nvPr/>
        </p:nvPicPr>
        <p:blipFill>
          <a:blip r:embed="rId3"/>
          <a:stretch>
            <a:fillRect/>
          </a:stretch>
        </p:blipFill>
        <p:spPr>
          <a:xfrm>
            <a:off x="9997924" y="-550067"/>
            <a:ext cx="2743200" cy="1837944"/>
          </a:xfrm>
          <a:prstGeom prst="rect">
            <a:avLst/>
          </a:prstGeom>
        </p:spPr>
      </p:pic>
      <p:pic>
        <p:nvPicPr>
          <p:cNvPr id="5" name="Picture 4" descr="Cloud | Transformice Wiki | Fandom">
            <a:extLst>
              <a:ext uri="{FF2B5EF4-FFF2-40B4-BE49-F238E27FC236}">
                <a16:creationId xmlns:a16="http://schemas.microsoft.com/office/drawing/2014/main" id="{3F6B9A79-961C-8B8A-09FD-6E896A4F9162}"/>
              </a:ext>
            </a:extLst>
          </p:cNvPr>
          <p:cNvPicPr>
            <a:picLocks noChangeAspect="1"/>
          </p:cNvPicPr>
          <p:nvPr/>
        </p:nvPicPr>
        <p:blipFill>
          <a:blip r:embed="rId3"/>
          <a:stretch>
            <a:fillRect/>
          </a:stretch>
        </p:blipFill>
        <p:spPr>
          <a:xfrm>
            <a:off x="7941733" y="-453305"/>
            <a:ext cx="2743200" cy="1837944"/>
          </a:xfrm>
          <a:prstGeom prst="rect">
            <a:avLst/>
          </a:prstGeom>
        </p:spPr>
      </p:pic>
      <p:pic>
        <p:nvPicPr>
          <p:cNvPr id="8" name="Picture 7" descr="Cloud | Transformice Wiki | Fandom">
            <a:extLst>
              <a:ext uri="{FF2B5EF4-FFF2-40B4-BE49-F238E27FC236}">
                <a16:creationId xmlns:a16="http://schemas.microsoft.com/office/drawing/2014/main" id="{220ED192-DD8D-ED76-51EC-238DA6223277}"/>
              </a:ext>
            </a:extLst>
          </p:cNvPr>
          <p:cNvPicPr>
            <a:picLocks noChangeAspect="1"/>
          </p:cNvPicPr>
          <p:nvPr/>
        </p:nvPicPr>
        <p:blipFill>
          <a:blip r:embed="rId3"/>
          <a:stretch>
            <a:fillRect/>
          </a:stretch>
        </p:blipFill>
        <p:spPr>
          <a:xfrm>
            <a:off x="5090583" y="-360817"/>
            <a:ext cx="2857500" cy="1628775"/>
          </a:xfrm>
          <a:prstGeom prst="rect">
            <a:avLst/>
          </a:prstGeom>
        </p:spPr>
      </p:pic>
      <p:pic>
        <p:nvPicPr>
          <p:cNvPr id="9" name="Picture 8" descr="Cloud | Transformice Wiki | Fandom">
            <a:extLst>
              <a:ext uri="{FF2B5EF4-FFF2-40B4-BE49-F238E27FC236}">
                <a16:creationId xmlns:a16="http://schemas.microsoft.com/office/drawing/2014/main" id="{8F5C4EEC-215A-FFAB-B59F-E2F0C93A6270}"/>
              </a:ext>
            </a:extLst>
          </p:cNvPr>
          <p:cNvPicPr>
            <a:picLocks noChangeAspect="1"/>
          </p:cNvPicPr>
          <p:nvPr/>
        </p:nvPicPr>
        <p:blipFill>
          <a:blip r:embed="rId3"/>
          <a:stretch>
            <a:fillRect/>
          </a:stretch>
        </p:blipFill>
        <p:spPr>
          <a:xfrm rot="720000">
            <a:off x="10808304" y="1602884"/>
            <a:ext cx="2356153" cy="1559754"/>
          </a:xfrm>
          <a:prstGeom prst="rect">
            <a:avLst/>
          </a:prstGeom>
        </p:spPr>
      </p:pic>
    </p:spTree>
    <p:extLst>
      <p:ext uri="{BB962C8B-B14F-4D97-AF65-F5344CB8AC3E}">
        <p14:creationId xmlns:p14="http://schemas.microsoft.com/office/powerpoint/2010/main" val="903421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190E8AE-55FC-065B-5F81-0FF50E9227CB}"/>
              </a:ext>
            </a:extLst>
          </p:cNvPr>
          <p:cNvPicPr>
            <a:picLocks noChangeAspect="1"/>
          </p:cNvPicPr>
          <p:nvPr/>
        </p:nvPicPr>
        <p:blipFill>
          <a:blip r:embed="rId2"/>
          <a:stretch>
            <a:fillRect/>
          </a:stretch>
        </p:blipFill>
        <p:spPr>
          <a:xfrm>
            <a:off x="5292" y="4989"/>
            <a:ext cx="12181416" cy="6835926"/>
          </a:xfrm>
          <a:prstGeom prst="rect">
            <a:avLst/>
          </a:prstGeom>
        </p:spPr>
      </p:pic>
    </p:spTree>
    <p:extLst>
      <p:ext uri="{BB962C8B-B14F-4D97-AF65-F5344CB8AC3E}">
        <p14:creationId xmlns:p14="http://schemas.microsoft.com/office/powerpoint/2010/main" val="1311989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5ED30-248A-58DC-D230-A47F4054FC9F}"/>
              </a:ext>
            </a:extLst>
          </p:cNvPr>
          <p:cNvSpPr>
            <a:spLocks noGrp="1"/>
          </p:cNvSpPr>
          <p:nvPr>
            <p:ph type="title"/>
          </p:nvPr>
        </p:nvSpPr>
        <p:spPr>
          <a:xfrm>
            <a:off x="313509" y="-1203"/>
            <a:ext cx="4126698" cy="892461"/>
          </a:xfrm>
        </p:spPr>
        <p:txBody>
          <a:bodyPr anchor="b">
            <a:normAutofit/>
          </a:bodyPr>
          <a:lstStyle/>
          <a:p>
            <a:r>
              <a:rPr lang="en-US" sz="5400" b="1"/>
              <a:t>Hypothesis 2</a:t>
            </a:r>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7">
            <a:extLst>
              <a:ext uri="{FF2B5EF4-FFF2-40B4-BE49-F238E27FC236}">
                <a16:creationId xmlns:a16="http://schemas.microsoft.com/office/drawing/2014/main" id="{F938770F-8F6A-8718-1A5F-DB2CD087B9FC}"/>
              </a:ext>
            </a:extLst>
          </p:cNvPr>
          <p:cNvSpPr>
            <a:spLocks noGrp="1"/>
          </p:cNvSpPr>
          <p:nvPr>
            <p:ph idx="1"/>
          </p:nvPr>
        </p:nvSpPr>
        <p:spPr>
          <a:xfrm>
            <a:off x="640080" y="2872899"/>
            <a:ext cx="4243589" cy="3320668"/>
          </a:xfrm>
        </p:spPr>
        <p:txBody>
          <a:bodyPr vert="horz" lIns="91440" tIns="45720" rIns="91440" bIns="45720" rtlCol="0" anchor="t">
            <a:normAutofit/>
          </a:bodyPr>
          <a:lstStyle/>
          <a:p>
            <a:pPr marL="0" indent="0" algn="just">
              <a:buNone/>
            </a:pPr>
            <a:endParaRPr lang="en-US" sz="1500">
              <a:latin typeface="Aptos"/>
              <a:cs typeface="Times New Roman"/>
            </a:endParaRPr>
          </a:p>
          <a:p>
            <a:endParaRPr lang="en-US" sz="2200"/>
          </a:p>
        </p:txBody>
      </p:sp>
      <p:pic>
        <p:nvPicPr>
          <p:cNvPr id="4" name="Content Placeholder 3" descr="A group of airplanes parked on a runway&#10;&#10;Description automatically generated">
            <a:extLst>
              <a:ext uri="{FF2B5EF4-FFF2-40B4-BE49-F238E27FC236}">
                <a16:creationId xmlns:a16="http://schemas.microsoft.com/office/drawing/2014/main" id="{7574ADED-EC90-FE5C-10BD-C403A63BE466}"/>
              </a:ext>
            </a:extLst>
          </p:cNvPr>
          <p:cNvPicPr>
            <a:picLocks noChangeAspect="1"/>
          </p:cNvPicPr>
          <p:nvPr/>
        </p:nvPicPr>
        <p:blipFill rotWithShape="1">
          <a:blip r:embed="rId2"/>
          <a:srcRect l="38125" r="5417"/>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TextBox 2">
            <a:extLst>
              <a:ext uri="{FF2B5EF4-FFF2-40B4-BE49-F238E27FC236}">
                <a16:creationId xmlns:a16="http://schemas.microsoft.com/office/drawing/2014/main" id="{CE5EE9DC-5679-F877-FCFF-6D31F67CA6E6}"/>
              </a:ext>
            </a:extLst>
          </p:cNvPr>
          <p:cNvSpPr txBox="1"/>
          <p:nvPr/>
        </p:nvSpPr>
        <p:spPr>
          <a:xfrm>
            <a:off x="313509" y="1158875"/>
            <a:ext cx="5006326" cy="4934684"/>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R="0" lvl="0">
              <a:spcBef>
                <a:spcPts val="0"/>
              </a:spcBef>
              <a:spcAft>
                <a:spcPts val="800"/>
              </a:spcAft>
              <a:buSzPts val="1000"/>
              <a:tabLst>
                <a:tab pos="457200" algn="l"/>
              </a:tabLst>
            </a:pPr>
            <a:r>
              <a:rPr lang="en-US" sz="2800">
                <a:cs typeface="Segoe UI"/>
              </a:rPr>
              <a:t>H0: There is no significant difference in satisfaction with in-flight food offerings between Delta and American Airlines passengers.</a:t>
            </a:r>
          </a:p>
          <a:p>
            <a:r>
              <a:rPr lang="en-US" sz="2800">
                <a:cs typeface="Segoe UI"/>
              </a:rPr>
              <a:t>​</a:t>
            </a:r>
          </a:p>
          <a:p>
            <a:pPr>
              <a:spcAft>
                <a:spcPts val="800"/>
              </a:spcAft>
              <a:buSzPts val="1000"/>
              <a:tabLst>
                <a:tab pos="457200" algn="l"/>
              </a:tabLst>
            </a:pPr>
            <a:r>
              <a:rPr lang="en-US" sz="2800">
                <a:cs typeface="Segoe UI"/>
              </a:rPr>
              <a:t>H1: There is a significant difference in satisfaction with in-flight food offerings between Delta and American Airlines passengers. </a:t>
            </a:r>
          </a:p>
        </p:txBody>
      </p:sp>
    </p:spTree>
    <p:extLst>
      <p:ext uri="{BB962C8B-B14F-4D97-AF65-F5344CB8AC3E}">
        <p14:creationId xmlns:p14="http://schemas.microsoft.com/office/powerpoint/2010/main" val="2202240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B2E7CCD-39F3-E845-932A-B9766A779DB6}"/>
              </a:ext>
            </a:extLst>
          </p:cNvPr>
          <p:cNvSpPr/>
          <p:nvPr/>
        </p:nvSpPr>
        <p:spPr>
          <a:xfrm>
            <a:off x="908202" y="2958118"/>
            <a:ext cx="10625476" cy="660326"/>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solidFill>
                  <a:schemeClr val="accent2"/>
                </a:solidFill>
                <a:latin typeface="Bahnschrift"/>
              </a:rPr>
              <a:t>Survey Question - How satisfied were you with the in-flight food offerings on your most recent flight? </a:t>
            </a:r>
          </a:p>
        </p:txBody>
      </p:sp>
      <p:pic>
        <p:nvPicPr>
          <p:cNvPr id="4" name="Picture 3" descr="Cloud | Transformice Wiki | Fandom">
            <a:extLst>
              <a:ext uri="{FF2B5EF4-FFF2-40B4-BE49-F238E27FC236}">
                <a16:creationId xmlns:a16="http://schemas.microsoft.com/office/drawing/2014/main" id="{5DB42738-0108-DC3C-4D1D-D72140326A90}"/>
              </a:ext>
            </a:extLst>
          </p:cNvPr>
          <p:cNvPicPr>
            <a:picLocks noChangeAspect="1"/>
          </p:cNvPicPr>
          <p:nvPr/>
        </p:nvPicPr>
        <p:blipFill>
          <a:blip r:embed="rId2"/>
          <a:stretch>
            <a:fillRect/>
          </a:stretch>
        </p:blipFill>
        <p:spPr>
          <a:xfrm>
            <a:off x="9997924" y="-550067"/>
            <a:ext cx="2743200" cy="1837944"/>
          </a:xfrm>
          <a:prstGeom prst="rect">
            <a:avLst/>
          </a:prstGeom>
        </p:spPr>
      </p:pic>
      <p:pic>
        <p:nvPicPr>
          <p:cNvPr id="5" name="Picture 4" descr="Cloud | Transformice Wiki | Fandom">
            <a:extLst>
              <a:ext uri="{FF2B5EF4-FFF2-40B4-BE49-F238E27FC236}">
                <a16:creationId xmlns:a16="http://schemas.microsoft.com/office/drawing/2014/main" id="{3F6B9A79-961C-8B8A-09FD-6E896A4F9162}"/>
              </a:ext>
            </a:extLst>
          </p:cNvPr>
          <p:cNvPicPr>
            <a:picLocks noChangeAspect="1"/>
          </p:cNvPicPr>
          <p:nvPr/>
        </p:nvPicPr>
        <p:blipFill>
          <a:blip r:embed="rId2"/>
          <a:stretch>
            <a:fillRect/>
          </a:stretch>
        </p:blipFill>
        <p:spPr>
          <a:xfrm>
            <a:off x="7941733" y="-453305"/>
            <a:ext cx="2743200" cy="1837944"/>
          </a:xfrm>
          <a:prstGeom prst="rect">
            <a:avLst/>
          </a:prstGeom>
        </p:spPr>
      </p:pic>
      <p:pic>
        <p:nvPicPr>
          <p:cNvPr id="8" name="Picture 7" descr="Cloud | Transformice Wiki | Fandom">
            <a:extLst>
              <a:ext uri="{FF2B5EF4-FFF2-40B4-BE49-F238E27FC236}">
                <a16:creationId xmlns:a16="http://schemas.microsoft.com/office/drawing/2014/main" id="{220ED192-DD8D-ED76-51EC-238DA6223277}"/>
              </a:ext>
            </a:extLst>
          </p:cNvPr>
          <p:cNvPicPr>
            <a:picLocks noChangeAspect="1"/>
          </p:cNvPicPr>
          <p:nvPr/>
        </p:nvPicPr>
        <p:blipFill>
          <a:blip r:embed="rId2"/>
          <a:stretch>
            <a:fillRect/>
          </a:stretch>
        </p:blipFill>
        <p:spPr>
          <a:xfrm>
            <a:off x="5090583" y="-360817"/>
            <a:ext cx="2857500" cy="1628775"/>
          </a:xfrm>
          <a:prstGeom prst="rect">
            <a:avLst/>
          </a:prstGeom>
        </p:spPr>
      </p:pic>
      <p:pic>
        <p:nvPicPr>
          <p:cNvPr id="9" name="Picture 8" descr="Cloud | Transformice Wiki | Fandom">
            <a:extLst>
              <a:ext uri="{FF2B5EF4-FFF2-40B4-BE49-F238E27FC236}">
                <a16:creationId xmlns:a16="http://schemas.microsoft.com/office/drawing/2014/main" id="{8F5C4EEC-215A-FFAB-B59F-E2F0C93A6270}"/>
              </a:ext>
            </a:extLst>
          </p:cNvPr>
          <p:cNvPicPr>
            <a:picLocks noChangeAspect="1"/>
          </p:cNvPicPr>
          <p:nvPr/>
        </p:nvPicPr>
        <p:blipFill>
          <a:blip r:embed="rId2"/>
          <a:stretch>
            <a:fillRect/>
          </a:stretch>
        </p:blipFill>
        <p:spPr>
          <a:xfrm rot="720000">
            <a:off x="10808304" y="1602884"/>
            <a:ext cx="2356153" cy="1559754"/>
          </a:xfrm>
          <a:prstGeom prst="rect">
            <a:avLst/>
          </a:prstGeom>
        </p:spPr>
      </p:pic>
      <p:sp>
        <p:nvSpPr>
          <p:cNvPr id="16" name="Title 1">
            <a:extLst>
              <a:ext uri="{FF2B5EF4-FFF2-40B4-BE49-F238E27FC236}">
                <a16:creationId xmlns:a16="http://schemas.microsoft.com/office/drawing/2014/main" id="{A2609A3F-9F75-5AF5-FF93-BFC8CD766C25}"/>
              </a:ext>
            </a:extLst>
          </p:cNvPr>
          <p:cNvSpPr>
            <a:spLocks noGrp="1"/>
          </p:cNvSpPr>
          <p:nvPr>
            <p:ph type="title"/>
          </p:nvPr>
        </p:nvSpPr>
        <p:spPr>
          <a:xfrm>
            <a:off x="852347" y="364024"/>
            <a:ext cx="10071221" cy="998992"/>
          </a:xfrm>
        </p:spPr>
        <p:txBody>
          <a:bodyPr>
            <a:normAutofit/>
          </a:bodyPr>
          <a:lstStyle/>
          <a:p>
            <a:r>
              <a:rPr lang="en-US" sz="4000">
                <a:ea typeface="+mj-lt"/>
                <a:cs typeface="+mj-lt"/>
              </a:rPr>
              <a:t>Why T-test?</a:t>
            </a:r>
            <a:endParaRPr lang="en-US" sz="4000"/>
          </a:p>
        </p:txBody>
      </p:sp>
      <p:sp>
        <p:nvSpPr>
          <p:cNvPr id="17" name="TextBox 16">
            <a:extLst>
              <a:ext uri="{FF2B5EF4-FFF2-40B4-BE49-F238E27FC236}">
                <a16:creationId xmlns:a16="http://schemas.microsoft.com/office/drawing/2014/main" id="{3CCB8375-4BD0-1F89-A031-672DD6C0FA13}"/>
              </a:ext>
            </a:extLst>
          </p:cNvPr>
          <p:cNvSpPr txBox="1"/>
          <p:nvPr/>
        </p:nvSpPr>
        <p:spPr>
          <a:xfrm>
            <a:off x="958111" y="1171723"/>
            <a:ext cx="9993038" cy="14260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spcAft>
                <a:spcPts val="800"/>
              </a:spcAft>
              <a:buFont typeface="Arial" panose="020B0604020202020204" pitchFamily="34" charset="0"/>
              <a:buChar char="•"/>
            </a:pPr>
            <a:r>
              <a:rPr lang="en-US" sz="2000">
                <a:latin typeface="Aptos" panose="020B0004020202020204" pitchFamily="34" charset="0"/>
                <a:ea typeface="Times New Roman" panose="02020603050405020304" pitchFamily="18" charset="0"/>
                <a:cs typeface="Arial" panose="020B0604020202020204" pitchFamily="34" charset="0"/>
              </a:rPr>
              <a:t>To </a:t>
            </a:r>
            <a:r>
              <a:rPr lang="en-US" sz="2000">
                <a:effectLst/>
                <a:latin typeface="Aptos" panose="020B0004020202020204" pitchFamily="34" charset="0"/>
                <a:ea typeface="Times New Roman" panose="02020603050405020304" pitchFamily="18" charset="0"/>
                <a:cs typeface="Arial" panose="020B0604020202020204" pitchFamily="34" charset="0"/>
              </a:rPr>
              <a:t>analyze the difference in satisfaction levels between two independent groups: Delta and American Airlines passengers. </a:t>
            </a:r>
          </a:p>
          <a:p>
            <a:pPr marL="342900" indent="-342900">
              <a:spcAft>
                <a:spcPts val="800"/>
              </a:spcAft>
              <a:buFont typeface="Arial" panose="020B0604020202020204" pitchFamily="34" charset="0"/>
              <a:buChar char="•"/>
            </a:pPr>
            <a:r>
              <a:rPr lang="en-US" sz="2000">
                <a:effectLst/>
                <a:latin typeface="Aptos" panose="020B0004020202020204" pitchFamily="34" charset="0"/>
                <a:ea typeface="Times New Roman" panose="02020603050405020304" pitchFamily="18" charset="0"/>
                <a:cs typeface="Arial" panose="020B0604020202020204" pitchFamily="34" charset="0"/>
              </a:rPr>
              <a:t>A T-test is appropriate when comparing the means of a continuous outcome variable (in-flight food satisfaction) across two independent groups (airlines).</a:t>
            </a:r>
            <a:endParaRPr lang="en-US" sz="2000">
              <a:effectLst/>
              <a:latin typeface="Aptos" panose="020B0004020202020204" pitchFamily="34" charset="0"/>
              <a:ea typeface="MS Mincho" panose="02020609040205080304" pitchFamily="49" charset="-128"/>
              <a:cs typeface="Arial" panose="020B0604020202020204" pitchFamily="34" charset="0"/>
            </a:endParaRPr>
          </a:p>
        </p:txBody>
      </p:sp>
      <p:sp>
        <p:nvSpPr>
          <p:cNvPr id="18" name="Title 1">
            <a:extLst>
              <a:ext uri="{FF2B5EF4-FFF2-40B4-BE49-F238E27FC236}">
                <a16:creationId xmlns:a16="http://schemas.microsoft.com/office/drawing/2014/main" id="{A2AE3A32-5906-1B51-AC46-04B445F40E93}"/>
              </a:ext>
            </a:extLst>
          </p:cNvPr>
          <p:cNvSpPr txBox="1">
            <a:spLocks/>
          </p:cNvSpPr>
          <p:nvPr/>
        </p:nvSpPr>
        <p:spPr>
          <a:xfrm>
            <a:off x="852347" y="5881391"/>
            <a:ext cx="10527695" cy="6603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a:latin typeface="Aptos" panose="020B0004020202020204" pitchFamily="34" charset="0"/>
                <a:ea typeface="+mj-lt"/>
                <a:cs typeface="+mj-lt"/>
              </a:rPr>
              <a:t>Table: Independent Sample T-tests</a:t>
            </a:r>
            <a:endParaRPr lang="en-US" sz="1800">
              <a:latin typeface="Aptos" panose="020B0004020202020204" pitchFamily="34" charset="0"/>
            </a:endParaRPr>
          </a:p>
        </p:txBody>
      </p:sp>
      <p:graphicFrame>
        <p:nvGraphicFramePr>
          <p:cNvPr id="19" name="Table 18">
            <a:extLst>
              <a:ext uri="{FF2B5EF4-FFF2-40B4-BE49-F238E27FC236}">
                <a16:creationId xmlns:a16="http://schemas.microsoft.com/office/drawing/2014/main" id="{5C3D40F6-2F81-27AE-72B9-B2457BAADD11}"/>
              </a:ext>
            </a:extLst>
          </p:cNvPr>
          <p:cNvGraphicFramePr>
            <a:graphicFrameLocks noGrp="1"/>
          </p:cNvGraphicFramePr>
          <p:nvPr>
            <p:extLst>
              <p:ext uri="{D42A27DB-BD31-4B8C-83A1-F6EECF244321}">
                <p14:modId xmlns:p14="http://schemas.microsoft.com/office/powerpoint/2010/main" val="480488476"/>
              </p:ext>
            </p:extLst>
          </p:nvPr>
        </p:nvGraphicFramePr>
        <p:xfrm>
          <a:off x="908203" y="3838577"/>
          <a:ext cx="10527694" cy="2100383"/>
        </p:xfrm>
        <a:graphic>
          <a:graphicData uri="http://schemas.openxmlformats.org/drawingml/2006/table">
            <a:tbl>
              <a:tblPr firstRow="1" bandRow="1">
                <a:tableStyleId>{5C22544A-7EE6-4342-B048-85BDC9FD1C3A}</a:tableStyleId>
              </a:tblPr>
              <a:tblGrid>
                <a:gridCol w="2925832">
                  <a:extLst>
                    <a:ext uri="{9D8B030D-6E8A-4147-A177-3AD203B41FA5}">
                      <a16:colId xmlns:a16="http://schemas.microsoft.com/office/drawing/2014/main" val="1551394217"/>
                    </a:ext>
                  </a:extLst>
                </a:gridCol>
                <a:gridCol w="1076554">
                  <a:extLst>
                    <a:ext uri="{9D8B030D-6E8A-4147-A177-3AD203B41FA5}">
                      <a16:colId xmlns:a16="http://schemas.microsoft.com/office/drawing/2014/main" val="1805563702"/>
                    </a:ext>
                  </a:extLst>
                </a:gridCol>
                <a:gridCol w="999372">
                  <a:extLst>
                    <a:ext uri="{9D8B030D-6E8A-4147-A177-3AD203B41FA5}">
                      <a16:colId xmlns:a16="http://schemas.microsoft.com/office/drawing/2014/main" val="2552849096"/>
                    </a:ext>
                  </a:extLst>
                </a:gridCol>
                <a:gridCol w="1077754">
                  <a:extLst>
                    <a:ext uri="{9D8B030D-6E8A-4147-A177-3AD203B41FA5}">
                      <a16:colId xmlns:a16="http://schemas.microsoft.com/office/drawing/2014/main" val="4040362498"/>
                    </a:ext>
                  </a:extLst>
                </a:gridCol>
                <a:gridCol w="1332495">
                  <a:extLst>
                    <a:ext uri="{9D8B030D-6E8A-4147-A177-3AD203B41FA5}">
                      <a16:colId xmlns:a16="http://schemas.microsoft.com/office/drawing/2014/main" val="3550298778"/>
                    </a:ext>
                  </a:extLst>
                </a:gridCol>
                <a:gridCol w="1606832">
                  <a:extLst>
                    <a:ext uri="{9D8B030D-6E8A-4147-A177-3AD203B41FA5}">
                      <a16:colId xmlns:a16="http://schemas.microsoft.com/office/drawing/2014/main" val="61330893"/>
                    </a:ext>
                  </a:extLst>
                </a:gridCol>
                <a:gridCol w="1508855">
                  <a:extLst>
                    <a:ext uri="{9D8B030D-6E8A-4147-A177-3AD203B41FA5}">
                      <a16:colId xmlns:a16="http://schemas.microsoft.com/office/drawing/2014/main" val="4169263991"/>
                    </a:ext>
                  </a:extLst>
                </a:gridCol>
              </a:tblGrid>
              <a:tr h="1073211">
                <a:tc>
                  <a:txBody>
                    <a:bodyPr/>
                    <a:lstStyle/>
                    <a:p>
                      <a:endParaRPr lang="en-US" sz="1400"/>
                    </a:p>
                  </a:txBody>
                  <a:tcPr/>
                </a:tc>
                <a:tc>
                  <a:txBody>
                    <a:bodyPr/>
                    <a:lstStyle/>
                    <a:p>
                      <a:r>
                        <a:rPr lang="en-US" sz="1400"/>
                        <a:t>F</a:t>
                      </a:r>
                    </a:p>
                  </a:txBody>
                  <a:tcPr/>
                </a:tc>
                <a:tc>
                  <a:txBody>
                    <a:bodyPr/>
                    <a:lstStyle/>
                    <a:p>
                      <a:r>
                        <a:rPr lang="en-US" sz="1400"/>
                        <a:t>Sig.</a:t>
                      </a:r>
                    </a:p>
                  </a:txBody>
                  <a:tcPr/>
                </a:tc>
                <a:tc>
                  <a:txBody>
                    <a:bodyPr/>
                    <a:lstStyle/>
                    <a:p>
                      <a:r>
                        <a:rPr lang="en-US" sz="1400"/>
                        <a:t>t</a:t>
                      </a:r>
                    </a:p>
                  </a:txBody>
                  <a:tcPr/>
                </a:tc>
                <a:tc>
                  <a:txBody>
                    <a:bodyPr/>
                    <a:lstStyle/>
                    <a:p>
                      <a:r>
                        <a:rPr lang="en-US" sz="1400" err="1"/>
                        <a:t>df</a:t>
                      </a:r>
                      <a:endParaRPr lang="en-US" sz="1400"/>
                    </a:p>
                  </a:txBody>
                  <a:tcPr/>
                </a:tc>
                <a:tc>
                  <a:txBody>
                    <a:bodyPr/>
                    <a:lstStyle/>
                    <a:p>
                      <a:r>
                        <a:rPr lang="en-US" sz="1400"/>
                        <a:t>Sig.</a:t>
                      </a:r>
                      <a:br>
                        <a:rPr lang="en-US" sz="1400"/>
                      </a:br>
                      <a:r>
                        <a:rPr lang="en-US" sz="1400"/>
                        <a:t>One-Sided p</a:t>
                      </a:r>
                    </a:p>
                  </a:txBody>
                  <a:tcPr/>
                </a:tc>
                <a:tc>
                  <a:txBody>
                    <a:bodyPr/>
                    <a:lstStyle/>
                    <a:p>
                      <a:r>
                        <a:rPr lang="en-US" sz="1400"/>
                        <a:t>Sig.</a:t>
                      </a:r>
                      <a:br>
                        <a:rPr lang="en-US" sz="1400"/>
                      </a:br>
                      <a:r>
                        <a:rPr lang="en-US" sz="1400"/>
                        <a:t>Two-Sided p</a:t>
                      </a:r>
                    </a:p>
                  </a:txBody>
                  <a:tcPr/>
                </a:tc>
                <a:extLst>
                  <a:ext uri="{0D108BD9-81ED-4DB2-BD59-A6C34878D82A}">
                    <a16:rowId xmlns:a16="http://schemas.microsoft.com/office/drawing/2014/main" val="1820698166"/>
                  </a:ext>
                </a:extLst>
              </a:tr>
              <a:tr h="513586">
                <a:tc>
                  <a:txBody>
                    <a:bodyPr/>
                    <a:lstStyle/>
                    <a:p>
                      <a:pPr algn="l"/>
                      <a:r>
                        <a:rPr lang="en-US" sz="1400"/>
                        <a:t>Equal Variances assumed</a:t>
                      </a:r>
                    </a:p>
                  </a:txBody>
                  <a:tcPr/>
                </a:tc>
                <a:tc>
                  <a:txBody>
                    <a:bodyPr/>
                    <a:lstStyle/>
                    <a:p>
                      <a:pPr algn="l"/>
                      <a:r>
                        <a:rPr lang="en-US" sz="1400"/>
                        <a:t>0.005</a:t>
                      </a:r>
                    </a:p>
                  </a:txBody>
                  <a:tcPr/>
                </a:tc>
                <a:tc>
                  <a:txBody>
                    <a:bodyPr/>
                    <a:lstStyle/>
                    <a:p>
                      <a:pPr algn="l"/>
                      <a:r>
                        <a:rPr lang="en-US" sz="1400"/>
                        <a:t>0.943</a:t>
                      </a:r>
                    </a:p>
                  </a:txBody>
                  <a:tcPr/>
                </a:tc>
                <a:tc>
                  <a:txBody>
                    <a:bodyPr/>
                    <a:lstStyle/>
                    <a:p>
                      <a:pPr algn="l"/>
                      <a:r>
                        <a:rPr lang="en-US" sz="1400"/>
                        <a:t>0.359</a:t>
                      </a:r>
                    </a:p>
                  </a:txBody>
                  <a:tcPr/>
                </a:tc>
                <a:tc>
                  <a:txBody>
                    <a:bodyPr/>
                    <a:lstStyle/>
                    <a:p>
                      <a:pPr algn="l"/>
                      <a:r>
                        <a:rPr lang="en-US" sz="1400"/>
                        <a:t>39</a:t>
                      </a:r>
                    </a:p>
                  </a:txBody>
                  <a:tcPr/>
                </a:tc>
                <a:tc>
                  <a:txBody>
                    <a:bodyPr/>
                    <a:lstStyle/>
                    <a:p>
                      <a:pPr algn="l"/>
                      <a:r>
                        <a:rPr lang="en-US" sz="1400"/>
                        <a:t>0.361</a:t>
                      </a:r>
                    </a:p>
                  </a:txBody>
                  <a:tcPr/>
                </a:tc>
                <a:tc>
                  <a:txBody>
                    <a:bodyPr/>
                    <a:lstStyle/>
                    <a:p>
                      <a:pPr algn="l"/>
                      <a:r>
                        <a:rPr lang="en-US" sz="1400"/>
                        <a:t>0.721</a:t>
                      </a:r>
                    </a:p>
                  </a:txBody>
                  <a:tcPr/>
                </a:tc>
                <a:extLst>
                  <a:ext uri="{0D108BD9-81ED-4DB2-BD59-A6C34878D82A}">
                    <a16:rowId xmlns:a16="http://schemas.microsoft.com/office/drawing/2014/main" val="464066917"/>
                  </a:ext>
                </a:extLst>
              </a:tr>
              <a:tr h="5135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t>Equal Variances not  assumed</a:t>
                      </a:r>
                    </a:p>
                  </a:txBody>
                  <a:tcPr/>
                </a:tc>
                <a:tc>
                  <a:txBody>
                    <a:bodyPr/>
                    <a:lstStyle/>
                    <a:p>
                      <a:pPr algn="l"/>
                      <a:endParaRPr lang="en-US" sz="1400"/>
                    </a:p>
                  </a:txBody>
                  <a:tcPr/>
                </a:tc>
                <a:tc>
                  <a:txBody>
                    <a:bodyPr/>
                    <a:lstStyle/>
                    <a:p>
                      <a:pPr algn="l"/>
                      <a:endParaRPr lang="en-US" sz="1400"/>
                    </a:p>
                  </a:txBody>
                  <a:tcPr/>
                </a:tc>
                <a:tc>
                  <a:txBody>
                    <a:bodyPr/>
                    <a:lstStyle/>
                    <a:p>
                      <a:pPr algn="l"/>
                      <a:r>
                        <a:rPr lang="en-US" sz="1400"/>
                        <a:t>0.363</a:t>
                      </a:r>
                    </a:p>
                  </a:txBody>
                  <a:tcPr/>
                </a:tc>
                <a:tc>
                  <a:txBody>
                    <a:bodyPr/>
                    <a:lstStyle/>
                    <a:p>
                      <a:pPr algn="l"/>
                      <a:r>
                        <a:rPr lang="en-US" sz="1400"/>
                        <a:t>37.972</a:t>
                      </a:r>
                    </a:p>
                  </a:txBody>
                  <a:tcPr/>
                </a:tc>
                <a:tc>
                  <a:txBody>
                    <a:bodyPr/>
                    <a:lstStyle/>
                    <a:p>
                      <a:pPr algn="l"/>
                      <a:r>
                        <a:rPr lang="en-US" sz="1400"/>
                        <a:t>0.359</a:t>
                      </a:r>
                    </a:p>
                  </a:txBody>
                  <a:tcPr/>
                </a:tc>
                <a:tc>
                  <a:txBody>
                    <a:bodyPr/>
                    <a:lstStyle/>
                    <a:p>
                      <a:pPr algn="l"/>
                      <a:r>
                        <a:rPr lang="en-US" sz="1400"/>
                        <a:t>0.719</a:t>
                      </a:r>
                    </a:p>
                  </a:txBody>
                  <a:tcPr/>
                </a:tc>
                <a:extLst>
                  <a:ext uri="{0D108BD9-81ED-4DB2-BD59-A6C34878D82A}">
                    <a16:rowId xmlns:a16="http://schemas.microsoft.com/office/drawing/2014/main" val="3140566967"/>
                  </a:ext>
                </a:extLst>
              </a:tr>
            </a:tbl>
          </a:graphicData>
        </a:graphic>
      </p:graphicFrame>
    </p:spTree>
    <p:extLst>
      <p:ext uri="{BB962C8B-B14F-4D97-AF65-F5344CB8AC3E}">
        <p14:creationId xmlns:p14="http://schemas.microsoft.com/office/powerpoint/2010/main" val="3568752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p:bldP spid="17" grpId="0"/>
      <p:bldP spid="1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45E4706DED737469B09AC4EE2BB448D" ma:contentTypeVersion="6" ma:contentTypeDescription="Create a new document." ma:contentTypeScope="" ma:versionID="d1c62d34f86d3922638c2c0c9ae6f70a">
  <xsd:schema xmlns:xsd="http://www.w3.org/2001/XMLSchema" xmlns:xs="http://www.w3.org/2001/XMLSchema" xmlns:p="http://schemas.microsoft.com/office/2006/metadata/properties" xmlns:ns2="53128632-7401-4d63-ace1-7553341bdba7" xmlns:ns3="3c4076da-19d1-4987-85ca-bd0cd2e77f0e" targetNamespace="http://schemas.microsoft.com/office/2006/metadata/properties" ma:root="true" ma:fieldsID="34726fd34f4d3ebd9b46631cf17d4a59" ns2:_="" ns3:_="">
    <xsd:import namespace="53128632-7401-4d63-ace1-7553341bdba7"/>
    <xsd:import namespace="3c4076da-19d1-4987-85ca-bd0cd2e77f0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3128632-7401-4d63-ace1-7553341bdba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c4076da-19d1-4987-85ca-bd0cd2e77f0e"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20E446-4C0D-4FB9-8954-64F4CFB05E6E}">
  <ds:schemaRefs>
    <ds:schemaRef ds:uri="3c4076da-19d1-4987-85ca-bd0cd2e77f0e"/>
    <ds:schemaRef ds:uri="53128632-7401-4d63-ace1-7553341bdba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E5FFDEF8-D3FD-4367-9200-3E78953EE523}">
  <ds:schemaRefs>
    <ds:schemaRef ds:uri="http://schemas.microsoft.com/sharepoint/v3/contenttype/forms"/>
  </ds:schemaRefs>
</ds:datastoreItem>
</file>

<file path=customXml/itemProps3.xml><?xml version="1.0" encoding="utf-8"?>
<ds:datastoreItem xmlns:ds="http://schemas.openxmlformats.org/officeDocument/2006/customXml" ds:itemID="{AC420DDB-4D74-47D3-922C-E45D3E9AD48F}">
  <ds:schemaRefs>
    <ds:schemaRef ds:uri="3c4076da-19d1-4987-85ca-bd0cd2e77f0e"/>
    <ds:schemaRef ds:uri="53128632-7401-4d63-ace1-7553341bdba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17</Slides>
  <Notes>3</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PowerPoint Presentation</vt:lpstr>
      <vt:lpstr>Market Research Problem</vt:lpstr>
      <vt:lpstr>Research Questions</vt:lpstr>
      <vt:lpstr>PowerPoint Presentation</vt:lpstr>
      <vt:lpstr>Hypothesis 1</vt:lpstr>
      <vt:lpstr>Justification</vt:lpstr>
      <vt:lpstr>PowerPoint Presentation</vt:lpstr>
      <vt:lpstr>Hypothesis 2</vt:lpstr>
      <vt:lpstr>Why T-test?</vt:lpstr>
      <vt:lpstr>Test Results</vt:lpstr>
      <vt:lpstr>PowerPoint Presentation</vt:lpstr>
      <vt:lpstr>PowerPoint Presentation</vt:lpstr>
      <vt:lpstr>PowerPoint Presentation</vt:lpstr>
      <vt:lpstr>PowerPoint Presentation</vt:lpstr>
      <vt:lpstr>OLS Regression</vt:lpstr>
      <vt:lpstr>Managerial Recommendations</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Lokeshkumar, Shwetha</dc:creator>
  <cp:revision>2</cp:revision>
  <dcterms:created xsi:type="dcterms:W3CDTF">2024-04-16T17:06:18Z</dcterms:created>
  <dcterms:modified xsi:type="dcterms:W3CDTF">2024-10-22T18:40:43Z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0x010100245E4706DED737469B09AC4EE2BB448D</vt:lpwstr>
  </property>
</Properties>
</file>

<file path=docProps/thumbnail.jpeg>
</file>